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36"/>
  </p:notesMasterIdLst>
  <p:sldIdLst>
    <p:sldId id="256" r:id="rId2"/>
    <p:sldId id="260" r:id="rId3"/>
    <p:sldId id="261" r:id="rId4"/>
    <p:sldId id="262" r:id="rId5"/>
    <p:sldId id="263" r:id="rId6"/>
    <p:sldId id="264" r:id="rId7"/>
    <p:sldId id="267" r:id="rId8"/>
    <p:sldId id="270" r:id="rId9"/>
    <p:sldId id="271" r:id="rId10"/>
    <p:sldId id="272" r:id="rId11"/>
    <p:sldId id="265" r:id="rId12"/>
    <p:sldId id="266" r:id="rId13"/>
    <p:sldId id="277" r:id="rId14"/>
    <p:sldId id="278" r:id="rId15"/>
    <p:sldId id="279" r:id="rId16"/>
    <p:sldId id="280" r:id="rId17"/>
    <p:sldId id="258" r:id="rId18"/>
    <p:sldId id="273" r:id="rId19"/>
    <p:sldId id="257" r:id="rId20"/>
    <p:sldId id="259" r:id="rId21"/>
    <p:sldId id="274" r:id="rId22"/>
    <p:sldId id="275" r:id="rId23"/>
    <p:sldId id="276" r:id="rId24"/>
    <p:sldId id="268" r:id="rId25"/>
    <p:sldId id="269" r:id="rId26"/>
    <p:sldId id="281" r:id="rId27"/>
    <p:sldId id="282" r:id="rId28"/>
    <p:sldId id="283" r:id="rId29"/>
    <p:sldId id="284" r:id="rId30"/>
    <p:sldId id="285" r:id="rId31"/>
    <p:sldId id="286" r:id="rId32"/>
    <p:sldId id="287" r:id="rId33"/>
    <p:sldId id="288" r:id="rId34"/>
    <p:sldId id="28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590" autoAdjust="0"/>
  </p:normalViewPr>
  <p:slideViewPr>
    <p:cSldViewPr>
      <p:cViewPr varScale="1">
        <p:scale>
          <a:sx n="54" d="100"/>
          <a:sy n="54" d="100"/>
        </p:scale>
        <p:origin x="-90" y="-25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250"/>
    </p:cViewPr>
  </p:sorterViewPr>
  <p:notesViewPr>
    <p:cSldViewPr>
      <p:cViewPr varScale="1">
        <p:scale>
          <a:sx n="50" d="100"/>
          <a:sy n="50" d="100"/>
        </p:scale>
        <p:origin x="-90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oleObject" Target="file:///I:\desktop%20sep%202010\IFES\materijali\Copy%20of%20Izvod%20iz%20finansijskih%20izvestaja%20stranaka%202011%20.xls"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I:\desktop%20sep%202010\IFES\materijali\Copy%20of%20Izvod%20iz%20finansijskih%20izvestaja%20stranaka%202011%20.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I:\desktop%20sep%202010\IFES\materijali\Copy%20of%20Izvod%20iz%20finansijskih%20izvestaja%20stranaka%202011%20.xls" TargetMode="Externa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explosion val="25"/>
          <c:dLbls>
            <c:showLegendKey val="0"/>
            <c:showVal val="0"/>
            <c:showCatName val="0"/>
            <c:showSerName val="0"/>
            <c:showPercent val="1"/>
            <c:showBubbleSize val="0"/>
            <c:showLeaderLines val="1"/>
          </c:dLbls>
          <c:cat>
            <c:strRef>
              <c:f>'годишњи изв 2011'!$B$1:$G$1</c:f>
              <c:strCache>
                <c:ptCount val="6"/>
                <c:pt idx="0">
                  <c:v>Средства из јавних извора</c:v>
                </c:pt>
                <c:pt idx="1">
                  <c:v>Прилози физичких лица</c:v>
                </c:pt>
                <c:pt idx="2">
                  <c:v>Прилози правних лица</c:v>
                </c:pt>
                <c:pt idx="3">
                  <c:v>Приход од чланарина</c:v>
                </c:pt>
                <c:pt idx="4">
                  <c:v>Приход од имовине</c:v>
                </c:pt>
                <c:pt idx="5">
                  <c:v>Други приходи</c:v>
                </c:pt>
              </c:strCache>
            </c:strRef>
          </c:cat>
          <c:val>
            <c:numRef>
              <c:f>'годишњи изв 2011'!$B$18:$G$18</c:f>
              <c:numCache>
                <c:formatCode>#,##0</c:formatCode>
                <c:ptCount val="6"/>
                <c:pt idx="0">
                  <c:v>645322231.59000003</c:v>
                </c:pt>
                <c:pt idx="1">
                  <c:v>75608156</c:v>
                </c:pt>
                <c:pt idx="2">
                  <c:v>35445489</c:v>
                </c:pt>
                <c:pt idx="3">
                  <c:v>96938152</c:v>
                </c:pt>
                <c:pt idx="4">
                  <c:v>21794922</c:v>
                </c:pt>
                <c:pt idx="5">
                  <c:v>21736609</c:v>
                </c:pt>
              </c:numCache>
            </c:numRef>
          </c:val>
        </c:ser>
        <c:dLbls>
          <c:showLegendKey val="0"/>
          <c:showVal val="0"/>
          <c:showCatName val="0"/>
          <c:showSerName val="0"/>
          <c:showPercent val="0"/>
          <c:showBubbleSize val="0"/>
          <c:showLeaderLines val="1"/>
        </c:dLbls>
        <c:firstSliceAng val="0"/>
      </c:pieChart>
    </c:plotArea>
    <c:legend>
      <c:legendPos val="r"/>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'годишњи изв 2011'!$B$1</c:f>
              <c:strCache>
                <c:ptCount val="1"/>
                <c:pt idx="0">
                  <c:v>Средства из јавних извора</c:v>
                </c:pt>
              </c:strCache>
            </c:strRef>
          </c:tx>
          <c:invertIfNegative val="0"/>
          <c:cat>
            <c:strRef>
              <c:f>'годишњи изв 2011'!$A$2:$A$17</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2011'!$B$2:$B$17</c:f>
              <c:numCache>
                <c:formatCode>#,##0</c:formatCode>
                <c:ptCount val="16"/>
                <c:pt idx="0">
                  <c:v>156879332</c:v>
                </c:pt>
                <c:pt idx="1">
                  <c:v>1973530</c:v>
                </c:pt>
                <c:pt idx="2">
                  <c:v>58369899</c:v>
                </c:pt>
                <c:pt idx="3">
                  <c:v>30921446</c:v>
                </c:pt>
                <c:pt idx="4">
                  <c:v>56642290</c:v>
                </c:pt>
                <c:pt idx="5">
                  <c:v>170943724</c:v>
                </c:pt>
                <c:pt idx="6">
                  <c:v>34621868</c:v>
                </c:pt>
                <c:pt idx="7">
                  <c:v>22849697</c:v>
                </c:pt>
                <c:pt idx="8">
                  <c:v>19267810</c:v>
                </c:pt>
                <c:pt idx="9">
                  <c:v>30218550</c:v>
                </c:pt>
                <c:pt idx="10">
                  <c:v>17974665</c:v>
                </c:pt>
                <c:pt idx="11">
                  <c:v>279649.59000000003</c:v>
                </c:pt>
                <c:pt idx="12">
                  <c:v>14516502</c:v>
                </c:pt>
                <c:pt idx="13">
                  <c:v>18505737</c:v>
                </c:pt>
                <c:pt idx="14">
                  <c:v>11166119</c:v>
                </c:pt>
                <c:pt idx="15">
                  <c:v>191413</c:v>
                </c:pt>
              </c:numCache>
            </c:numRef>
          </c:val>
        </c:ser>
        <c:ser>
          <c:idx val="1"/>
          <c:order val="1"/>
          <c:tx>
            <c:strRef>
              <c:f>'годишњи изв 2011'!$C$1</c:f>
              <c:strCache>
                <c:ptCount val="1"/>
                <c:pt idx="0">
                  <c:v>Прилози физичких лица</c:v>
                </c:pt>
              </c:strCache>
            </c:strRef>
          </c:tx>
          <c:invertIfNegative val="0"/>
          <c:cat>
            <c:strRef>
              <c:f>'годишњи изв 2011'!$A$2:$A$17</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2011'!$C$2:$C$17</c:f>
              <c:numCache>
                <c:formatCode>#,##0</c:formatCode>
                <c:ptCount val="16"/>
                <c:pt idx="0">
                  <c:v>37513650</c:v>
                </c:pt>
                <c:pt idx="1">
                  <c:v>16448658</c:v>
                </c:pt>
                <c:pt idx="2">
                  <c:v>240924</c:v>
                </c:pt>
                <c:pt idx="3">
                  <c:v>4790000</c:v>
                </c:pt>
                <c:pt idx="4">
                  <c:v>8764500</c:v>
                </c:pt>
                <c:pt idx="5">
                  <c:v>0</c:v>
                </c:pt>
                <c:pt idx="6">
                  <c:v>11000</c:v>
                </c:pt>
                <c:pt idx="7">
                  <c:v>990219</c:v>
                </c:pt>
                <c:pt idx="8">
                  <c:v>0</c:v>
                </c:pt>
                <c:pt idx="9">
                  <c:v>68500</c:v>
                </c:pt>
                <c:pt idx="10">
                  <c:v>0</c:v>
                </c:pt>
                <c:pt idx="11">
                  <c:v>2382407</c:v>
                </c:pt>
                <c:pt idx="12">
                  <c:v>1554440</c:v>
                </c:pt>
                <c:pt idx="13">
                  <c:v>2225858</c:v>
                </c:pt>
                <c:pt idx="14">
                  <c:v>0</c:v>
                </c:pt>
                <c:pt idx="15">
                  <c:v>618000</c:v>
                </c:pt>
              </c:numCache>
            </c:numRef>
          </c:val>
        </c:ser>
        <c:ser>
          <c:idx val="2"/>
          <c:order val="2"/>
          <c:tx>
            <c:strRef>
              <c:f>'годишњи изв 2011'!$D$1</c:f>
              <c:strCache>
                <c:ptCount val="1"/>
                <c:pt idx="0">
                  <c:v>Прилози правних лица</c:v>
                </c:pt>
              </c:strCache>
            </c:strRef>
          </c:tx>
          <c:invertIfNegative val="0"/>
          <c:cat>
            <c:strRef>
              <c:f>'годишњи изв 2011'!$A$2:$A$17</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2011'!$D$2:$D$17</c:f>
              <c:numCache>
                <c:formatCode>#,##0</c:formatCode>
                <c:ptCount val="16"/>
                <c:pt idx="0">
                  <c:v>10829540</c:v>
                </c:pt>
                <c:pt idx="1">
                  <c:v>390000</c:v>
                </c:pt>
                <c:pt idx="2">
                  <c:v>10000</c:v>
                </c:pt>
                <c:pt idx="3">
                  <c:v>10080000</c:v>
                </c:pt>
                <c:pt idx="4">
                  <c:v>11088123</c:v>
                </c:pt>
                <c:pt idx="5">
                  <c:v>0</c:v>
                </c:pt>
                <c:pt idx="6">
                  <c:v>0</c:v>
                </c:pt>
                <c:pt idx="7">
                  <c:v>419835</c:v>
                </c:pt>
                <c:pt idx="8">
                  <c:v>0</c:v>
                </c:pt>
                <c:pt idx="9">
                  <c:v>48000</c:v>
                </c:pt>
                <c:pt idx="10">
                  <c:v>64000</c:v>
                </c:pt>
                <c:pt idx="11">
                  <c:v>2296078</c:v>
                </c:pt>
                <c:pt idx="12">
                  <c:v>28500</c:v>
                </c:pt>
                <c:pt idx="13">
                  <c:v>0</c:v>
                </c:pt>
                <c:pt idx="14">
                  <c:v>0</c:v>
                </c:pt>
                <c:pt idx="15">
                  <c:v>191413</c:v>
                </c:pt>
              </c:numCache>
            </c:numRef>
          </c:val>
        </c:ser>
        <c:ser>
          <c:idx val="3"/>
          <c:order val="3"/>
          <c:tx>
            <c:strRef>
              <c:f>'годишњи изв 2011'!$E$1</c:f>
              <c:strCache>
                <c:ptCount val="1"/>
                <c:pt idx="0">
                  <c:v>Приход од чланарина</c:v>
                </c:pt>
              </c:strCache>
            </c:strRef>
          </c:tx>
          <c:invertIfNegative val="0"/>
          <c:cat>
            <c:strRef>
              <c:f>'годишњи изв 2011'!$A$2:$A$17</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2011'!$E$2:$E$17</c:f>
              <c:numCache>
                <c:formatCode>#,##0</c:formatCode>
                <c:ptCount val="16"/>
                <c:pt idx="0">
                  <c:v>51132879</c:v>
                </c:pt>
                <c:pt idx="1">
                  <c:v>5071200</c:v>
                </c:pt>
                <c:pt idx="2">
                  <c:v>3330205</c:v>
                </c:pt>
                <c:pt idx="3">
                  <c:v>5606987</c:v>
                </c:pt>
                <c:pt idx="4">
                  <c:v>22312350</c:v>
                </c:pt>
                <c:pt idx="5">
                  <c:v>1500000</c:v>
                </c:pt>
                <c:pt idx="6">
                  <c:v>0</c:v>
                </c:pt>
                <c:pt idx="7">
                  <c:v>1531379</c:v>
                </c:pt>
                <c:pt idx="8">
                  <c:v>3232359</c:v>
                </c:pt>
                <c:pt idx="9">
                  <c:v>131488</c:v>
                </c:pt>
                <c:pt idx="10">
                  <c:v>3074305</c:v>
                </c:pt>
                <c:pt idx="11">
                  <c:v>15000</c:v>
                </c:pt>
                <c:pt idx="12">
                  <c:v>0</c:v>
                </c:pt>
                <c:pt idx="13">
                  <c:v>0</c:v>
                </c:pt>
                <c:pt idx="14">
                  <c:v>0</c:v>
                </c:pt>
                <c:pt idx="15">
                  <c:v>0</c:v>
                </c:pt>
              </c:numCache>
            </c:numRef>
          </c:val>
        </c:ser>
        <c:ser>
          <c:idx val="4"/>
          <c:order val="4"/>
          <c:tx>
            <c:strRef>
              <c:f>'годишњи изв 2011'!$F$1</c:f>
              <c:strCache>
                <c:ptCount val="1"/>
                <c:pt idx="0">
                  <c:v>Приход од имовине</c:v>
                </c:pt>
              </c:strCache>
            </c:strRef>
          </c:tx>
          <c:invertIfNegative val="0"/>
          <c:cat>
            <c:strRef>
              <c:f>'годишњи изв 2011'!$A$2:$A$17</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2011'!$F$2:$F$17</c:f>
              <c:numCache>
                <c:formatCode>#,##0</c:formatCode>
                <c:ptCount val="16"/>
                <c:pt idx="0" formatCode="General">
                  <c:v>0</c:v>
                </c:pt>
                <c:pt idx="1">
                  <c:v>0</c:v>
                </c:pt>
                <c:pt idx="2">
                  <c:v>0</c:v>
                </c:pt>
                <c:pt idx="3">
                  <c:v>21693486</c:v>
                </c:pt>
                <c:pt idx="4">
                  <c:v>0</c:v>
                </c:pt>
                <c:pt idx="5" formatCode="General">
                  <c:v>0</c:v>
                </c:pt>
                <c:pt idx="6">
                  <c:v>0</c:v>
                </c:pt>
                <c:pt idx="7">
                  <c:v>0</c:v>
                </c:pt>
                <c:pt idx="8">
                  <c:v>2964</c:v>
                </c:pt>
                <c:pt idx="9">
                  <c:v>98472</c:v>
                </c:pt>
                <c:pt idx="10">
                  <c:v>0</c:v>
                </c:pt>
                <c:pt idx="11">
                  <c:v>0</c:v>
                </c:pt>
                <c:pt idx="12">
                  <c:v>0</c:v>
                </c:pt>
                <c:pt idx="13">
                  <c:v>0</c:v>
                </c:pt>
                <c:pt idx="14">
                  <c:v>0</c:v>
                </c:pt>
                <c:pt idx="15">
                  <c:v>0</c:v>
                </c:pt>
              </c:numCache>
            </c:numRef>
          </c:val>
        </c:ser>
        <c:ser>
          <c:idx val="5"/>
          <c:order val="5"/>
          <c:tx>
            <c:strRef>
              <c:f>'годишњи изв 2011'!$G$1</c:f>
              <c:strCache>
                <c:ptCount val="1"/>
                <c:pt idx="0">
                  <c:v>Други приходи</c:v>
                </c:pt>
              </c:strCache>
            </c:strRef>
          </c:tx>
          <c:invertIfNegative val="0"/>
          <c:cat>
            <c:strRef>
              <c:f>'годишњи изв 2011'!$A$2:$A$17</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2011'!$G$2:$G$17</c:f>
              <c:numCache>
                <c:formatCode>#,##0</c:formatCode>
                <c:ptCount val="16"/>
                <c:pt idx="0">
                  <c:v>2244688</c:v>
                </c:pt>
                <c:pt idx="1">
                  <c:v>1534</c:v>
                </c:pt>
                <c:pt idx="2">
                  <c:v>58688</c:v>
                </c:pt>
                <c:pt idx="3">
                  <c:v>2638977</c:v>
                </c:pt>
                <c:pt idx="4">
                  <c:v>627117</c:v>
                </c:pt>
                <c:pt idx="5">
                  <c:v>14178765</c:v>
                </c:pt>
                <c:pt idx="6">
                  <c:v>19148</c:v>
                </c:pt>
                <c:pt idx="7">
                  <c:v>0</c:v>
                </c:pt>
                <c:pt idx="8">
                  <c:v>3051</c:v>
                </c:pt>
                <c:pt idx="9">
                  <c:v>869723</c:v>
                </c:pt>
                <c:pt idx="10">
                  <c:v>793666</c:v>
                </c:pt>
                <c:pt idx="11">
                  <c:v>0</c:v>
                </c:pt>
                <c:pt idx="12">
                  <c:v>3175</c:v>
                </c:pt>
                <c:pt idx="13">
                  <c:v>298077</c:v>
                </c:pt>
                <c:pt idx="14">
                  <c:v>0</c:v>
                </c:pt>
                <c:pt idx="15">
                  <c:v>0</c:v>
                </c:pt>
              </c:numCache>
            </c:numRef>
          </c:val>
        </c:ser>
        <c:dLbls>
          <c:showLegendKey val="0"/>
          <c:showVal val="0"/>
          <c:showCatName val="0"/>
          <c:showSerName val="0"/>
          <c:showPercent val="0"/>
          <c:showBubbleSize val="0"/>
        </c:dLbls>
        <c:gapWidth val="150"/>
        <c:overlap val="100"/>
        <c:axId val="33142784"/>
        <c:axId val="69059136"/>
      </c:barChart>
      <c:catAx>
        <c:axId val="33142784"/>
        <c:scaling>
          <c:orientation val="minMax"/>
        </c:scaling>
        <c:delete val="0"/>
        <c:axPos val="b"/>
        <c:majorTickMark val="out"/>
        <c:minorTickMark val="none"/>
        <c:tickLblPos val="nextTo"/>
        <c:crossAx val="69059136"/>
        <c:crosses val="autoZero"/>
        <c:auto val="1"/>
        <c:lblAlgn val="ctr"/>
        <c:lblOffset val="100"/>
        <c:noMultiLvlLbl val="0"/>
      </c:catAx>
      <c:valAx>
        <c:axId val="69059136"/>
        <c:scaling>
          <c:orientation val="minMax"/>
        </c:scaling>
        <c:delete val="0"/>
        <c:axPos val="l"/>
        <c:majorGridlines/>
        <c:numFmt formatCode="#,##0" sourceLinked="1"/>
        <c:majorTickMark val="out"/>
        <c:minorTickMark val="none"/>
        <c:tickLblPos val="nextTo"/>
        <c:crossAx val="33142784"/>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50"/>
      <c:rotY val="20"/>
      <c:depthPercent val="100"/>
      <c:rAngAx val="1"/>
    </c:view3D>
    <c:floor>
      <c:thickness val="0"/>
    </c:floor>
    <c:sideWall>
      <c:thickness val="0"/>
    </c:sideWall>
    <c:backWall>
      <c:thickness val="0"/>
    </c:backWall>
    <c:plotArea>
      <c:layout>
        <c:manualLayout>
          <c:layoutTarget val="inner"/>
          <c:xMode val="edge"/>
          <c:yMode val="edge"/>
          <c:x val="0.1243625796775403"/>
          <c:y val="3.3481068031053079E-2"/>
          <c:w val="0.68319835020622421"/>
          <c:h val="0.74860072870638006"/>
        </c:manualLayout>
      </c:layout>
      <c:bar3DChart>
        <c:barDir val="col"/>
        <c:grouping val="clustered"/>
        <c:varyColors val="0"/>
        <c:ser>
          <c:idx val="0"/>
          <c:order val="0"/>
          <c:tx>
            <c:strRef>
              <c:f>'годишњи изв 2011'!$C$20</c:f>
              <c:strCache>
                <c:ptCount val="1"/>
                <c:pt idx="0">
                  <c:v>Приходи укупно</c:v>
                </c:pt>
              </c:strCache>
            </c:strRef>
          </c:tx>
          <c:spPr>
            <a:solidFill>
              <a:srgbClr val="FF0000"/>
            </a:solidFill>
          </c:spPr>
          <c:invertIfNegative val="0"/>
          <c:cat>
            <c:strRef>
              <c:f>'годишњи изв 2011'!$A$21:$A$36</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2011'!$C$21:$C$36</c:f>
              <c:numCache>
                <c:formatCode>#,##0</c:formatCode>
                <c:ptCount val="16"/>
                <c:pt idx="0">
                  <c:v>258600089</c:v>
                </c:pt>
                <c:pt idx="1">
                  <c:v>23884922</c:v>
                </c:pt>
                <c:pt idx="2">
                  <c:v>62009716</c:v>
                </c:pt>
                <c:pt idx="3">
                  <c:v>75730896</c:v>
                </c:pt>
                <c:pt idx="4">
                  <c:v>99434380</c:v>
                </c:pt>
                <c:pt idx="5">
                  <c:v>186622489</c:v>
                </c:pt>
                <c:pt idx="6">
                  <c:v>34652016</c:v>
                </c:pt>
                <c:pt idx="7">
                  <c:v>25791130</c:v>
                </c:pt>
                <c:pt idx="8">
                  <c:v>22506184</c:v>
                </c:pt>
                <c:pt idx="9">
                  <c:v>31434733</c:v>
                </c:pt>
                <c:pt idx="10">
                  <c:v>21906636</c:v>
                </c:pt>
                <c:pt idx="11">
                  <c:v>4973134.59</c:v>
                </c:pt>
                <c:pt idx="12">
                  <c:v>16102617</c:v>
                </c:pt>
                <c:pt idx="13">
                  <c:v>21029672</c:v>
                </c:pt>
                <c:pt idx="14">
                  <c:v>11166119</c:v>
                </c:pt>
                <c:pt idx="15">
                  <c:v>1000826</c:v>
                </c:pt>
              </c:numCache>
            </c:numRef>
          </c:val>
        </c:ser>
        <c:ser>
          <c:idx val="1"/>
          <c:order val="1"/>
          <c:tx>
            <c:strRef>
              <c:f>'годишњи изв 2011'!$E$20</c:f>
              <c:strCache>
                <c:ptCount val="1"/>
                <c:pt idx="0">
                  <c:v>Трошкови</c:v>
                </c:pt>
              </c:strCache>
            </c:strRef>
          </c:tx>
          <c:spPr>
            <a:solidFill>
              <a:srgbClr val="0070C0"/>
            </a:solidFill>
          </c:spPr>
          <c:invertIfNegative val="0"/>
          <c:cat>
            <c:strRef>
              <c:f>'годишњи изв 2011'!$A$21:$A$36</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2011'!$E$21:$E$36</c:f>
              <c:numCache>
                <c:formatCode>#,##0</c:formatCode>
                <c:ptCount val="16"/>
                <c:pt idx="0">
                  <c:v>257904380</c:v>
                </c:pt>
                <c:pt idx="1">
                  <c:v>21649395</c:v>
                </c:pt>
                <c:pt idx="2">
                  <c:v>63795178</c:v>
                </c:pt>
                <c:pt idx="3">
                  <c:v>138761848</c:v>
                </c:pt>
                <c:pt idx="4">
                  <c:v>61532168</c:v>
                </c:pt>
                <c:pt idx="5">
                  <c:v>134343650</c:v>
                </c:pt>
                <c:pt idx="6">
                  <c:v>30026636</c:v>
                </c:pt>
                <c:pt idx="7">
                  <c:v>26205335</c:v>
                </c:pt>
                <c:pt idx="8">
                  <c:v>29416562</c:v>
                </c:pt>
                <c:pt idx="9">
                  <c:v>39491638</c:v>
                </c:pt>
                <c:pt idx="10">
                  <c:v>21887956</c:v>
                </c:pt>
                <c:pt idx="11">
                  <c:v>6579739</c:v>
                </c:pt>
                <c:pt idx="12">
                  <c:v>21133684</c:v>
                </c:pt>
                <c:pt idx="13">
                  <c:v>20871529</c:v>
                </c:pt>
                <c:pt idx="14">
                  <c:v>22332238</c:v>
                </c:pt>
                <c:pt idx="15">
                  <c:v>554329</c:v>
                </c:pt>
              </c:numCache>
            </c:numRef>
          </c:val>
        </c:ser>
        <c:dLbls>
          <c:showLegendKey val="0"/>
          <c:showVal val="0"/>
          <c:showCatName val="0"/>
          <c:showSerName val="0"/>
          <c:showPercent val="0"/>
          <c:showBubbleSize val="0"/>
        </c:dLbls>
        <c:gapWidth val="150"/>
        <c:shape val="box"/>
        <c:axId val="78808576"/>
        <c:axId val="67599104"/>
        <c:axId val="0"/>
      </c:bar3DChart>
      <c:catAx>
        <c:axId val="78808576"/>
        <c:scaling>
          <c:orientation val="minMax"/>
        </c:scaling>
        <c:delete val="0"/>
        <c:axPos val="b"/>
        <c:numFmt formatCode="#,##0" sourceLinked="1"/>
        <c:majorTickMark val="out"/>
        <c:minorTickMark val="none"/>
        <c:tickLblPos val="nextTo"/>
        <c:txPr>
          <a:bodyPr/>
          <a:lstStyle/>
          <a:p>
            <a:pPr>
              <a:defRPr sz="1400" b="1"/>
            </a:pPr>
            <a:endParaRPr lang="en-US"/>
          </a:p>
        </c:txPr>
        <c:crossAx val="67599104"/>
        <c:crosses val="autoZero"/>
        <c:auto val="1"/>
        <c:lblAlgn val="ctr"/>
        <c:lblOffset val="100"/>
        <c:noMultiLvlLbl val="0"/>
      </c:catAx>
      <c:valAx>
        <c:axId val="67599104"/>
        <c:scaling>
          <c:orientation val="minMax"/>
        </c:scaling>
        <c:delete val="0"/>
        <c:axPos val="l"/>
        <c:majorGridlines/>
        <c:numFmt formatCode="#,##0" sourceLinked="1"/>
        <c:majorTickMark val="out"/>
        <c:minorTickMark val="none"/>
        <c:tickLblPos val="nextTo"/>
        <c:txPr>
          <a:bodyPr/>
          <a:lstStyle/>
          <a:p>
            <a:pPr>
              <a:defRPr sz="1200" b="1"/>
            </a:pPr>
            <a:endParaRPr lang="en-US"/>
          </a:p>
        </c:txPr>
        <c:crossAx val="78808576"/>
        <c:crosses val="autoZero"/>
        <c:crossBetween val="between"/>
      </c:valAx>
      <c:spPr>
        <a:noFill/>
        <a:ln w="25400">
          <a:noFill/>
        </a:ln>
      </c:spPr>
    </c:plotArea>
    <c:legend>
      <c:legendPos val="r"/>
      <c:layout>
        <c:manualLayout>
          <c:xMode val="edge"/>
          <c:yMode val="edge"/>
          <c:x val="0.8209537870266217"/>
          <c:y val="0.31428069345409082"/>
          <c:w val="0.17011764154480691"/>
          <c:h val="0.41149583769839931"/>
        </c:manualLayout>
      </c:layout>
      <c:overlay val="0"/>
      <c:txPr>
        <a:bodyPr/>
        <a:lstStyle/>
        <a:p>
          <a:pPr>
            <a:defRPr sz="1800" b="1"/>
          </a:pPr>
          <a:endParaRPr lang="en-US"/>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40"/>
      <c:rotY val="20"/>
      <c:depthPercent val="100"/>
      <c:rAngAx val="1"/>
    </c:view3D>
    <c:floor>
      <c:thickness val="0"/>
    </c:floor>
    <c:sideWall>
      <c:thickness val="0"/>
    </c:sideWall>
    <c:backWall>
      <c:thickness val="0"/>
    </c:backWall>
    <c:plotArea>
      <c:layout>
        <c:manualLayout>
          <c:layoutTarget val="inner"/>
          <c:xMode val="edge"/>
          <c:yMode val="edge"/>
          <c:x val="0.16013518221726708"/>
          <c:y val="3.30970271310582E-2"/>
          <c:w val="0.64045850463382348"/>
          <c:h val="0.7701275913363832"/>
        </c:manualLayout>
      </c:layout>
      <c:bar3DChart>
        <c:barDir val="col"/>
        <c:grouping val="clustered"/>
        <c:varyColors val="0"/>
        <c:ser>
          <c:idx val="0"/>
          <c:order val="0"/>
          <c:tx>
            <c:strRef>
              <c:f>'годишњи изв 2011'!$B$20</c:f>
              <c:strCache>
                <c:ptCount val="1"/>
                <c:pt idx="0">
                  <c:v>приходи буџет</c:v>
                </c:pt>
              </c:strCache>
            </c:strRef>
          </c:tx>
          <c:spPr>
            <a:solidFill>
              <a:srgbClr val="C00000"/>
            </a:solidFill>
            <a:ln>
              <a:solidFill>
                <a:schemeClr val="accent2"/>
              </a:solidFill>
            </a:ln>
          </c:spPr>
          <c:invertIfNegative val="0"/>
          <c:cat>
            <c:strRef>
              <c:f>'годишњи изв 2011'!$A$21:$A$36</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2011'!$B$21:$B$36</c:f>
              <c:numCache>
                <c:formatCode>#,##0</c:formatCode>
                <c:ptCount val="16"/>
                <c:pt idx="0">
                  <c:v>156879332</c:v>
                </c:pt>
                <c:pt idx="1">
                  <c:v>1973530</c:v>
                </c:pt>
                <c:pt idx="2">
                  <c:v>58369899</c:v>
                </c:pt>
                <c:pt idx="3">
                  <c:v>30921446</c:v>
                </c:pt>
                <c:pt idx="4">
                  <c:v>56642290</c:v>
                </c:pt>
                <c:pt idx="5">
                  <c:v>170943724</c:v>
                </c:pt>
                <c:pt idx="6">
                  <c:v>34621868</c:v>
                </c:pt>
                <c:pt idx="7">
                  <c:v>22849697</c:v>
                </c:pt>
                <c:pt idx="8">
                  <c:v>19267810</c:v>
                </c:pt>
                <c:pt idx="9">
                  <c:v>30218550</c:v>
                </c:pt>
                <c:pt idx="10">
                  <c:v>17974665</c:v>
                </c:pt>
                <c:pt idx="11">
                  <c:v>279649.59000000003</c:v>
                </c:pt>
                <c:pt idx="12">
                  <c:v>14516502</c:v>
                </c:pt>
                <c:pt idx="13">
                  <c:v>18505737</c:v>
                </c:pt>
                <c:pt idx="14">
                  <c:v>11166119</c:v>
                </c:pt>
                <c:pt idx="15">
                  <c:v>191413</c:v>
                </c:pt>
              </c:numCache>
            </c:numRef>
          </c:val>
        </c:ser>
        <c:ser>
          <c:idx val="1"/>
          <c:order val="1"/>
          <c:tx>
            <c:strRef>
              <c:f>'годишњи изв 2011'!$D$20</c:f>
              <c:strCache>
                <c:ptCount val="1"/>
                <c:pt idx="0">
                  <c:v>приходи остало</c:v>
                </c:pt>
              </c:strCache>
            </c:strRef>
          </c:tx>
          <c:spPr>
            <a:solidFill>
              <a:srgbClr val="0070C0"/>
            </a:solidFill>
          </c:spPr>
          <c:invertIfNegative val="0"/>
          <c:cat>
            <c:strRef>
              <c:f>'годишњи изв 2011'!$A$21:$A$36</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2011'!$D$21:$D$36</c:f>
              <c:numCache>
                <c:formatCode>#,##0</c:formatCode>
                <c:ptCount val="16"/>
                <c:pt idx="0">
                  <c:v>101720757</c:v>
                </c:pt>
                <c:pt idx="1">
                  <c:v>21911392</c:v>
                </c:pt>
                <c:pt idx="2">
                  <c:v>3639817</c:v>
                </c:pt>
                <c:pt idx="3">
                  <c:v>44809450</c:v>
                </c:pt>
                <c:pt idx="4">
                  <c:v>42792090</c:v>
                </c:pt>
                <c:pt idx="5">
                  <c:v>15678765</c:v>
                </c:pt>
                <c:pt idx="6">
                  <c:v>30148</c:v>
                </c:pt>
                <c:pt idx="7">
                  <c:v>2941433</c:v>
                </c:pt>
                <c:pt idx="8">
                  <c:v>3238374</c:v>
                </c:pt>
                <c:pt idx="9">
                  <c:v>1216183</c:v>
                </c:pt>
                <c:pt idx="10">
                  <c:v>3931971</c:v>
                </c:pt>
                <c:pt idx="11">
                  <c:v>4693485</c:v>
                </c:pt>
                <c:pt idx="12">
                  <c:v>1586115</c:v>
                </c:pt>
                <c:pt idx="13">
                  <c:v>2523935</c:v>
                </c:pt>
                <c:pt idx="14">
                  <c:v>0</c:v>
                </c:pt>
                <c:pt idx="15">
                  <c:v>809413</c:v>
                </c:pt>
              </c:numCache>
            </c:numRef>
          </c:val>
        </c:ser>
        <c:dLbls>
          <c:showLegendKey val="0"/>
          <c:showVal val="0"/>
          <c:showCatName val="0"/>
          <c:showSerName val="0"/>
          <c:showPercent val="0"/>
          <c:showBubbleSize val="0"/>
        </c:dLbls>
        <c:gapWidth val="150"/>
        <c:shape val="box"/>
        <c:axId val="78807552"/>
        <c:axId val="67596224"/>
        <c:axId val="0"/>
      </c:bar3DChart>
      <c:catAx>
        <c:axId val="78807552"/>
        <c:scaling>
          <c:orientation val="minMax"/>
        </c:scaling>
        <c:delete val="0"/>
        <c:axPos val="b"/>
        <c:numFmt formatCode="#,##0" sourceLinked="1"/>
        <c:majorTickMark val="out"/>
        <c:minorTickMark val="none"/>
        <c:tickLblPos val="nextTo"/>
        <c:txPr>
          <a:bodyPr/>
          <a:lstStyle/>
          <a:p>
            <a:pPr>
              <a:defRPr sz="1400" b="1"/>
            </a:pPr>
            <a:endParaRPr lang="en-US"/>
          </a:p>
        </c:txPr>
        <c:crossAx val="67596224"/>
        <c:crosses val="autoZero"/>
        <c:auto val="1"/>
        <c:lblAlgn val="ctr"/>
        <c:lblOffset val="100"/>
        <c:noMultiLvlLbl val="0"/>
      </c:catAx>
      <c:valAx>
        <c:axId val="67596224"/>
        <c:scaling>
          <c:orientation val="minMax"/>
        </c:scaling>
        <c:delete val="0"/>
        <c:axPos val="l"/>
        <c:majorGridlines/>
        <c:numFmt formatCode="#,##0" sourceLinked="1"/>
        <c:majorTickMark val="out"/>
        <c:minorTickMark val="none"/>
        <c:tickLblPos val="nextTo"/>
        <c:txPr>
          <a:bodyPr/>
          <a:lstStyle/>
          <a:p>
            <a:pPr>
              <a:defRPr sz="1200" b="1"/>
            </a:pPr>
            <a:endParaRPr lang="en-US"/>
          </a:p>
        </c:txPr>
        <c:crossAx val="78807552"/>
        <c:crosses val="autoZero"/>
        <c:crossBetween val="between"/>
      </c:valAx>
      <c:spPr>
        <a:noFill/>
        <a:ln w="25400">
          <a:noFill/>
        </a:ln>
      </c:spPr>
    </c:plotArea>
    <c:legend>
      <c:legendPos val="r"/>
      <c:layout>
        <c:manualLayout>
          <c:xMode val="edge"/>
          <c:yMode val="edge"/>
          <c:x val="0.84368420424719637"/>
          <c:y val="0.26624756581548847"/>
          <c:w val="0.13606657122405155"/>
          <c:h val="0.38408464809585136"/>
        </c:manualLayout>
      </c:layout>
      <c:overlay val="0"/>
      <c:txPr>
        <a:bodyPr/>
        <a:lstStyle/>
        <a:p>
          <a:pPr>
            <a:defRPr sz="1600" b="1"/>
          </a:pPr>
          <a:endParaRPr lang="en-US"/>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01739151764908"/>
          <c:y val="3.3622936963388049E-2"/>
          <c:w val="0.70213138077366499"/>
          <c:h val="0.82246986075893058"/>
        </c:manualLayout>
      </c:layout>
      <c:lineChart>
        <c:grouping val="standard"/>
        <c:varyColors val="0"/>
        <c:ser>
          <c:idx val="0"/>
          <c:order val="0"/>
          <c:tx>
            <c:strRef>
              <c:f>'годишњи изв 2011'!$B$20</c:f>
              <c:strCache>
                <c:ptCount val="1"/>
                <c:pt idx="0">
                  <c:v>приходи буџет</c:v>
                </c:pt>
              </c:strCache>
            </c:strRef>
          </c:tx>
          <c:spPr>
            <a:ln w="44450">
              <a:solidFill>
                <a:srgbClr val="FF0000"/>
              </a:solidFill>
            </a:ln>
          </c:spPr>
          <c:marker>
            <c:spPr>
              <a:ln>
                <a:solidFill>
                  <a:srgbClr val="FF0000"/>
                </a:solidFill>
              </a:ln>
            </c:spPr>
          </c:marker>
          <c:cat>
            <c:strRef>
              <c:f>'годишњи изв 2011'!$A$21:$A$36</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2011'!$B$21:$B$36</c:f>
              <c:numCache>
                <c:formatCode>#,##0</c:formatCode>
                <c:ptCount val="16"/>
                <c:pt idx="0">
                  <c:v>156879332</c:v>
                </c:pt>
                <c:pt idx="1">
                  <c:v>1973530</c:v>
                </c:pt>
                <c:pt idx="2">
                  <c:v>58369899</c:v>
                </c:pt>
                <c:pt idx="3">
                  <c:v>30921446</c:v>
                </c:pt>
                <c:pt idx="4">
                  <c:v>56642290</c:v>
                </c:pt>
                <c:pt idx="5">
                  <c:v>170943724</c:v>
                </c:pt>
                <c:pt idx="6">
                  <c:v>34621868</c:v>
                </c:pt>
                <c:pt idx="7">
                  <c:v>22849697</c:v>
                </c:pt>
                <c:pt idx="8">
                  <c:v>19267810</c:v>
                </c:pt>
                <c:pt idx="9">
                  <c:v>30218550</c:v>
                </c:pt>
                <c:pt idx="10">
                  <c:v>17974665</c:v>
                </c:pt>
                <c:pt idx="11">
                  <c:v>279649.59000000003</c:v>
                </c:pt>
                <c:pt idx="12">
                  <c:v>14516502</c:v>
                </c:pt>
                <c:pt idx="13">
                  <c:v>18505737</c:v>
                </c:pt>
                <c:pt idx="14">
                  <c:v>11166119</c:v>
                </c:pt>
                <c:pt idx="15">
                  <c:v>191413</c:v>
                </c:pt>
              </c:numCache>
            </c:numRef>
          </c:val>
          <c:smooth val="0"/>
        </c:ser>
        <c:ser>
          <c:idx val="1"/>
          <c:order val="1"/>
          <c:tx>
            <c:strRef>
              <c:f>'годишњи изв 2011'!$E$20</c:f>
              <c:strCache>
                <c:ptCount val="1"/>
                <c:pt idx="0">
                  <c:v>Трошкови</c:v>
                </c:pt>
              </c:strCache>
            </c:strRef>
          </c:tx>
          <c:spPr>
            <a:ln w="44450">
              <a:solidFill>
                <a:srgbClr val="002060"/>
              </a:solidFill>
            </a:ln>
          </c:spPr>
          <c:marker>
            <c:symbol val="square"/>
            <c:size val="7"/>
            <c:spPr>
              <a:solidFill>
                <a:srgbClr val="002060"/>
              </a:solidFill>
              <a:ln>
                <a:solidFill>
                  <a:srgbClr val="002060"/>
                </a:solidFill>
              </a:ln>
            </c:spPr>
          </c:marker>
          <c:cat>
            <c:strRef>
              <c:f>'годишњи изв 2011'!$A$21:$A$36</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2011'!$E$21:$E$36</c:f>
              <c:numCache>
                <c:formatCode>#,##0</c:formatCode>
                <c:ptCount val="16"/>
                <c:pt idx="0">
                  <c:v>257904380</c:v>
                </c:pt>
                <c:pt idx="1">
                  <c:v>21649395</c:v>
                </c:pt>
                <c:pt idx="2">
                  <c:v>63795178</c:v>
                </c:pt>
                <c:pt idx="3">
                  <c:v>138761848</c:v>
                </c:pt>
                <c:pt idx="4">
                  <c:v>61532168</c:v>
                </c:pt>
                <c:pt idx="5">
                  <c:v>134343650</c:v>
                </c:pt>
                <c:pt idx="6">
                  <c:v>30026636</c:v>
                </c:pt>
                <c:pt idx="7">
                  <c:v>26205335</c:v>
                </c:pt>
                <c:pt idx="8">
                  <c:v>29416562</c:v>
                </c:pt>
                <c:pt idx="9">
                  <c:v>39491638</c:v>
                </c:pt>
                <c:pt idx="10">
                  <c:v>21887956</c:v>
                </c:pt>
                <c:pt idx="11">
                  <c:v>6579739</c:v>
                </c:pt>
                <c:pt idx="12">
                  <c:v>21133684</c:v>
                </c:pt>
                <c:pt idx="13">
                  <c:v>20871529</c:v>
                </c:pt>
                <c:pt idx="14">
                  <c:v>22332238</c:v>
                </c:pt>
                <c:pt idx="15">
                  <c:v>554329</c:v>
                </c:pt>
              </c:numCache>
            </c:numRef>
          </c:val>
          <c:smooth val="0"/>
        </c:ser>
        <c:dLbls>
          <c:showLegendKey val="0"/>
          <c:showVal val="0"/>
          <c:showCatName val="0"/>
          <c:showSerName val="0"/>
          <c:showPercent val="0"/>
          <c:showBubbleSize val="0"/>
        </c:dLbls>
        <c:marker val="1"/>
        <c:smooth val="0"/>
        <c:axId val="41480192"/>
        <c:axId val="65390272"/>
      </c:lineChart>
      <c:catAx>
        <c:axId val="41480192"/>
        <c:scaling>
          <c:orientation val="minMax"/>
        </c:scaling>
        <c:delete val="0"/>
        <c:axPos val="b"/>
        <c:numFmt formatCode="#,##0" sourceLinked="1"/>
        <c:majorTickMark val="out"/>
        <c:minorTickMark val="none"/>
        <c:tickLblPos val="nextTo"/>
        <c:txPr>
          <a:bodyPr rot="-2220000"/>
          <a:lstStyle/>
          <a:p>
            <a:pPr>
              <a:defRPr sz="1200" b="1"/>
            </a:pPr>
            <a:endParaRPr lang="en-US"/>
          </a:p>
        </c:txPr>
        <c:crossAx val="65390272"/>
        <c:crosses val="autoZero"/>
        <c:auto val="1"/>
        <c:lblAlgn val="ctr"/>
        <c:lblOffset val="100"/>
        <c:noMultiLvlLbl val="0"/>
      </c:catAx>
      <c:valAx>
        <c:axId val="65390272"/>
        <c:scaling>
          <c:orientation val="minMax"/>
        </c:scaling>
        <c:delete val="0"/>
        <c:axPos val="l"/>
        <c:majorGridlines/>
        <c:numFmt formatCode="#,##0" sourceLinked="1"/>
        <c:majorTickMark val="out"/>
        <c:minorTickMark val="none"/>
        <c:tickLblPos val="nextTo"/>
        <c:txPr>
          <a:bodyPr/>
          <a:lstStyle/>
          <a:p>
            <a:pPr>
              <a:defRPr sz="1200" b="1"/>
            </a:pPr>
            <a:endParaRPr lang="en-US"/>
          </a:p>
        </c:txPr>
        <c:crossAx val="41480192"/>
        <c:crosses val="autoZero"/>
        <c:crossBetween val="between"/>
      </c:valAx>
    </c:plotArea>
    <c:legend>
      <c:legendPos val="r"/>
      <c:layout>
        <c:manualLayout>
          <c:xMode val="edge"/>
          <c:yMode val="edge"/>
          <c:x val="0.83946255549831972"/>
          <c:y val="0.30490613461452909"/>
          <c:w val="0.15119165010915692"/>
          <c:h val="0.37323857822856887"/>
        </c:manualLayout>
      </c:layout>
      <c:overlay val="0"/>
      <c:txPr>
        <a:bodyPr/>
        <a:lstStyle/>
        <a:p>
          <a:pPr>
            <a:defRPr sz="1400" b="1"/>
          </a:pPr>
          <a:endParaRPr lang="en-US"/>
        </a:p>
      </c:txPr>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explosion val="25"/>
          <c:dLbls>
            <c:showLegendKey val="0"/>
            <c:showVal val="0"/>
            <c:showCatName val="0"/>
            <c:showSerName val="0"/>
            <c:showPercent val="1"/>
            <c:showBubbleSize val="0"/>
            <c:showLeaderLines val="1"/>
          </c:dLbls>
          <c:cat>
            <c:strRef>
              <c:f>'годишњи изв 2011'!$J$1:$P$1</c:f>
              <c:strCache>
                <c:ptCount val="7"/>
                <c:pt idx="0">
                  <c:v>Режијски и текући трошкови</c:v>
                </c:pt>
                <c:pt idx="1">
                  <c:v>Трошкови рекламног материјала и публикација</c:v>
                </c:pt>
                <c:pt idx="2">
                  <c:v>Трошкови јавних догађаја</c:v>
                </c:pt>
                <c:pt idx="3">
                  <c:v>Обавезе по основу зарада</c:v>
                </c:pt>
                <c:pt idx="4">
                  <c:v>Обавеза по основу ауторских хонорара и уговора о делу</c:v>
                </c:pt>
                <c:pt idx="5">
                  <c:v>Трошкови стручног усавршавања и оспособљавања, међународне сарадње и рада са чланством</c:v>
                </c:pt>
                <c:pt idx="6">
                  <c:v>Други трошкови</c:v>
                </c:pt>
              </c:strCache>
            </c:strRef>
          </c:cat>
          <c:val>
            <c:numRef>
              <c:f>'годишњи изв 2011'!$J$18:$P$18</c:f>
              <c:numCache>
                <c:formatCode>#,##0</c:formatCode>
                <c:ptCount val="7"/>
                <c:pt idx="0">
                  <c:v>327206424</c:v>
                </c:pt>
                <c:pt idx="1">
                  <c:v>34797781</c:v>
                </c:pt>
                <c:pt idx="2">
                  <c:v>38630964</c:v>
                </c:pt>
                <c:pt idx="3">
                  <c:v>231002766</c:v>
                </c:pt>
                <c:pt idx="4">
                  <c:v>28074668</c:v>
                </c:pt>
                <c:pt idx="5">
                  <c:v>45086229</c:v>
                </c:pt>
                <c:pt idx="6">
                  <c:v>191687433</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5901445921410361"/>
          <c:y val="1.2601557338353712E-2"/>
          <c:w val="0.39551849029623987"/>
          <c:h val="0.98378017090208647"/>
        </c:manualLayout>
      </c:layout>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stacked"/>
        <c:varyColors val="0"/>
        <c:ser>
          <c:idx val="0"/>
          <c:order val="0"/>
          <c:tx>
            <c:strRef>
              <c:f>'годишњи изв 2011'!$J$83</c:f>
              <c:strCache>
                <c:ptCount val="1"/>
                <c:pt idx="0">
                  <c:v>Режије</c:v>
                </c:pt>
              </c:strCache>
            </c:strRef>
          </c:tx>
          <c:invertIfNegative val="0"/>
          <c:cat>
            <c:strRef>
              <c:f>'годишњи изв 2011'!$I$84:$I$99</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2011'!$J$84:$J$99</c:f>
              <c:numCache>
                <c:formatCode>#,##0</c:formatCode>
                <c:ptCount val="16"/>
                <c:pt idx="0">
                  <c:v>109950142</c:v>
                </c:pt>
                <c:pt idx="1">
                  <c:v>10244371</c:v>
                </c:pt>
                <c:pt idx="2">
                  <c:v>26148599</c:v>
                </c:pt>
                <c:pt idx="3">
                  <c:v>38509721</c:v>
                </c:pt>
                <c:pt idx="4">
                  <c:v>29414035</c:v>
                </c:pt>
                <c:pt idx="5">
                  <c:v>18768143</c:v>
                </c:pt>
                <c:pt idx="6">
                  <c:v>20048642</c:v>
                </c:pt>
                <c:pt idx="7">
                  <c:v>17413331</c:v>
                </c:pt>
                <c:pt idx="8">
                  <c:v>8651897</c:v>
                </c:pt>
                <c:pt idx="9">
                  <c:v>13624090</c:v>
                </c:pt>
                <c:pt idx="10">
                  <c:v>11012556</c:v>
                </c:pt>
                <c:pt idx="11">
                  <c:v>3127556</c:v>
                </c:pt>
                <c:pt idx="12">
                  <c:v>10723996</c:v>
                </c:pt>
                <c:pt idx="13">
                  <c:v>2104664</c:v>
                </c:pt>
                <c:pt idx="14">
                  <c:v>7255748</c:v>
                </c:pt>
                <c:pt idx="15">
                  <c:v>208933</c:v>
                </c:pt>
              </c:numCache>
            </c:numRef>
          </c:val>
        </c:ser>
        <c:ser>
          <c:idx val="1"/>
          <c:order val="1"/>
          <c:tx>
            <c:strRef>
              <c:f>'годишњи изв 2011'!$K$83</c:f>
              <c:strCache>
                <c:ptCount val="1"/>
                <c:pt idx="0">
                  <c:v>Публикације</c:v>
                </c:pt>
              </c:strCache>
            </c:strRef>
          </c:tx>
          <c:invertIfNegative val="0"/>
          <c:cat>
            <c:strRef>
              <c:f>'годишњи изв 2011'!$I$84:$I$99</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2011'!$K$84:$K$99</c:f>
              <c:numCache>
                <c:formatCode>#,##0</c:formatCode>
                <c:ptCount val="16"/>
                <c:pt idx="0">
                  <c:v>736351</c:v>
                </c:pt>
                <c:pt idx="1">
                  <c:v>114899</c:v>
                </c:pt>
                <c:pt idx="2">
                  <c:v>2847220</c:v>
                </c:pt>
                <c:pt idx="3">
                  <c:v>1372547</c:v>
                </c:pt>
                <c:pt idx="4">
                  <c:v>2995243</c:v>
                </c:pt>
                <c:pt idx="5">
                  <c:v>3719555</c:v>
                </c:pt>
                <c:pt idx="6">
                  <c:v>2086415</c:v>
                </c:pt>
                <c:pt idx="7">
                  <c:v>615367</c:v>
                </c:pt>
                <c:pt idx="8">
                  <c:v>11527427</c:v>
                </c:pt>
                <c:pt idx="9">
                  <c:v>3730867</c:v>
                </c:pt>
                <c:pt idx="10">
                  <c:v>884503</c:v>
                </c:pt>
                <c:pt idx="11">
                  <c:v>595120</c:v>
                </c:pt>
                <c:pt idx="12">
                  <c:v>262276</c:v>
                </c:pt>
                <c:pt idx="13">
                  <c:v>3112534</c:v>
                </c:pt>
                <c:pt idx="14">
                  <c:v>197457</c:v>
                </c:pt>
              </c:numCache>
            </c:numRef>
          </c:val>
        </c:ser>
        <c:ser>
          <c:idx val="2"/>
          <c:order val="2"/>
          <c:tx>
            <c:strRef>
              <c:f>'годишњи изв 2011'!$L$83</c:f>
              <c:strCache>
                <c:ptCount val="1"/>
                <c:pt idx="0">
                  <c:v>Јавни догађаји</c:v>
                </c:pt>
              </c:strCache>
            </c:strRef>
          </c:tx>
          <c:invertIfNegative val="0"/>
          <c:cat>
            <c:strRef>
              <c:f>'годишњи изв 2011'!$I$84:$I$99</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2011'!$L$84:$L$99</c:f>
              <c:numCache>
                <c:formatCode>#,##0</c:formatCode>
                <c:ptCount val="16"/>
                <c:pt idx="1">
                  <c:v>1677030</c:v>
                </c:pt>
                <c:pt idx="2">
                  <c:v>1377035</c:v>
                </c:pt>
                <c:pt idx="3">
                  <c:v>8227287</c:v>
                </c:pt>
                <c:pt idx="4">
                  <c:v>6146676</c:v>
                </c:pt>
                <c:pt idx="5">
                  <c:v>1964157</c:v>
                </c:pt>
                <c:pt idx="6">
                  <c:v>5761291</c:v>
                </c:pt>
                <c:pt idx="7">
                  <c:v>309927</c:v>
                </c:pt>
                <c:pt idx="8">
                  <c:v>1480951</c:v>
                </c:pt>
                <c:pt idx="9">
                  <c:v>7169497</c:v>
                </c:pt>
                <c:pt idx="11">
                  <c:v>2128769</c:v>
                </c:pt>
                <c:pt idx="12">
                  <c:v>1170464</c:v>
                </c:pt>
                <c:pt idx="13">
                  <c:v>1217880</c:v>
                </c:pt>
              </c:numCache>
            </c:numRef>
          </c:val>
        </c:ser>
        <c:ser>
          <c:idx val="3"/>
          <c:order val="3"/>
          <c:tx>
            <c:strRef>
              <c:f>'годишњи изв 2011'!$M$83</c:f>
              <c:strCache>
                <c:ptCount val="1"/>
                <c:pt idx="0">
                  <c:v>Плате</c:v>
                </c:pt>
              </c:strCache>
            </c:strRef>
          </c:tx>
          <c:invertIfNegative val="0"/>
          <c:cat>
            <c:strRef>
              <c:f>'годишњи изв 2011'!$I$84:$I$99</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2011'!$M$84:$M$99</c:f>
              <c:numCache>
                <c:formatCode>#,##0</c:formatCode>
                <c:ptCount val="16"/>
                <c:pt idx="0">
                  <c:v>74093152</c:v>
                </c:pt>
                <c:pt idx="1">
                  <c:v>7019776</c:v>
                </c:pt>
                <c:pt idx="2">
                  <c:v>23750988</c:v>
                </c:pt>
                <c:pt idx="3">
                  <c:v>42285525</c:v>
                </c:pt>
                <c:pt idx="4">
                  <c:v>22657393</c:v>
                </c:pt>
                <c:pt idx="5">
                  <c:v>40360078</c:v>
                </c:pt>
                <c:pt idx="6">
                  <c:v>609192</c:v>
                </c:pt>
                <c:pt idx="8">
                  <c:v>2593760</c:v>
                </c:pt>
                <c:pt idx="9">
                  <c:v>5950238</c:v>
                </c:pt>
                <c:pt idx="10">
                  <c:v>3275206</c:v>
                </c:pt>
                <c:pt idx="11">
                  <c:v>728294</c:v>
                </c:pt>
                <c:pt idx="12">
                  <c:v>1330933</c:v>
                </c:pt>
                <c:pt idx="13">
                  <c:v>5511434</c:v>
                </c:pt>
                <c:pt idx="14">
                  <c:v>836797</c:v>
                </c:pt>
              </c:numCache>
            </c:numRef>
          </c:val>
        </c:ser>
        <c:ser>
          <c:idx val="4"/>
          <c:order val="4"/>
          <c:tx>
            <c:strRef>
              <c:f>'годишњи изв 2011'!$N$83</c:f>
              <c:strCache>
                <c:ptCount val="1"/>
                <c:pt idx="0">
                  <c:v>Уговори о делу</c:v>
                </c:pt>
              </c:strCache>
            </c:strRef>
          </c:tx>
          <c:invertIfNegative val="0"/>
          <c:cat>
            <c:strRef>
              <c:f>'годишњи изв 2011'!$I$84:$I$99</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2011'!$N$84:$N$99</c:f>
              <c:numCache>
                <c:formatCode>General</c:formatCode>
                <c:ptCount val="16"/>
                <c:pt idx="0" formatCode="#,##0">
                  <c:v>361440</c:v>
                </c:pt>
                <c:pt idx="5" formatCode="#,##0">
                  <c:v>15132648</c:v>
                </c:pt>
                <c:pt idx="6" formatCode="#,##0">
                  <c:v>541635</c:v>
                </c:pt>
                <c:pt idx="7" formatCode="#,##0">
                  <c:v>7811713</c:v>
                </c:pt>
                <c:pt idx="9" formatCode="#,##0">
                  <c:v>496709</c:v>
                </c:pt>
                <c:pt idx="13" formatCode="#,##0">
                  <c:v>1133885</c:v>
                </c:pt>
                <c:pt idx="14" formatCode="#,##0">
                  <c:v>2596638</c:v>
                </c:pt>
              </c:numCache>
            </c:numRef>
          </c:val>
        </c:ser>
        <c:ser>
          <c:idx val="5"/>
          <c:order val="5"/>
          <c:tx>
            <c:strRef>
              <c:f>'годишњи изв 2011'!$O$83</c:f>
              <c:strCache>
                <c:ptCount val="1"/>
                <c:pt idx="0">
                  <c:v>Обавезни трошкови</c:v>
                </c:pt>
              </c:strCache>
            </c:strRef>
          </c:tx>
          <c:invertIfNegative val="0"/>
          <c:cat>
            <c:strRef>
              <c:f>'годишњи изв 2011'!$I$84:$I$99</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2011'!$O$84:$O$99</c:f>
              <c:numCache>
                <c:formatCode>#,##0</c:formatCode>
                <c:ptCount val="16"/>
                <c:pt idx="0">
                  <c:v>8717216</c:v>
                </c:pt>
                <c:pt idx="1">
                  <c:v>385390</c:v>
                </c:pt>
                <c:pt idx="2">
                  <c:v>743155</c:v>
                </c:pt>
                <c:pt idx="3">
                  <c:v>1182436</c:v>
                </c:pt>
                <c:pt idx="4">
                  <c:v>318821</c:v>
                </c:pt>
                <c:pt idx="5">
                  <c:v>23579271</c:v>
                </c:pt>
                <c:pt idx="6">
                  <c:v>534989</c:v>
                </c:pt>
                <c:pt idx="7">
                  <c:v>54997</c:v>
                </c:pt>
                <c:pt idx="8">
                  <c:v>485182</c:v>
                </c:pt>
                <c:pt idx="12">
                  <c:v>7076177</c:v>
                </c:pt>
                <c:pt idx="13">
                  <c:v>1729116</c:v>
                </c:pt>
                <c:pt idx="14">
                  <c:v>279479</c:v>
                </c:pt>
              </c:numCache>
            </c:numRef>
          </c:val>
        </c:ser>
        <c:ser>
          <c:idx val="6"/>
          <c:order val="6"/>
          <c:tx>
            <c:strRef>
              <c:f>'годишњи изв 2011'!$P$83</c:f>
              <c:strCache>
                <c:ptCount val="1"/>
                <c:pt idx="0">
                  <c:v>Други трошкови</c:v>
                </c:pt>
              </c:strCache>
            </c:strRef>
          </c:tx>
          <c:invertIfNegative val="0"/>
          <c:cat>
            <c:strRef>
              <c:f>'годишњи изв 2011'!$I$84:$I$99</c:f>
              <c:strCache>
                <c:ptCount val="16"/>
                <c:pt idx="0">
                  <c:v>ДС </c:v>
                </c:pt>
                <c:pt idx="1">
                  <c:v>СНС</c:v>
                </c:pt>
                <c:pt idx="2">
                  <c:v>ДСС</c:v>
                </c:pt>
                <c:pt idx="3">
                  <c:v>СПС</c:v>
                </c:pt>
                <c:pt idx="4">
                  <c:v>Г 17 Плус</c:v>
                </c:pt>
                <c:pt idx="5">
                  <c:v>СРС</c:v>
                </c:pt>
                <c:pt idx="6">
                  <c:v>ЛДП</c:v>
                </c:pt>
                <c:pt idx="7">
                  <c:v>ПУПС</c:v>
                </c:pt>
                <c:pt idx="8">
                  <c:v>ЛСВ</c:v>
                </c:pt>
                <c:pt idx="9">
                  <c:v>НС</c:v>
                </c:pt>
                <c:pt idx="10">
                  <c:v>СПО</c:v>
                </c:pt>
                <c:pt idx="11">
                  <c:v>СДПС</c:v>
                </c:pt>
                <c:pt idx="12">
                  <c:v>ЈС</c:v>
                </c:pt>
                <c:pt idx="13">
                  <c:v>СВМ</c:v>
                </c:pt>
                <c:pt idx="14">
                  <c:v>СДУ</c:v>
                </c:pt>
                <c:pt idx="15">
                  <c:v>ПСС</c:v>
                </c:pt>
              </c:strCache>
            </c:strRef>
          </c:cat>
          <c:val>
            <c:numRef>
              <c:f>'годишњи изв 2011'!$P$84:$P$99</c:f>
              <c:numCache>
                <c:formatCode>#,##0</c:formatCode>
                <c:ptCount val="16"/>
                <c:pt idx="0">
                  <c:v>64046079</c:v>
                </c:pt>
                <c:pt idx="1">
                  <c:v>2207929</c:v>
                </c:pt>
                <c:pt idx="2">
                  <c:v>8928181</c:v>
                </c:pt>
                <c:pt idx="3">
                  <c:v>47184332</c:v>
                </c:pt>
                <c:pt idx="5">
                  <c:v>30819798</c:v>
                </c:pt>
                <c:pt idx="6">
                  <c:v>444472</c:v>
                </c:pt>
                <c:pt idx="8">
                  <c:v>4677345</c:v>
                </c:pt>
                <c:pt idx="9">
                  <c:v>8520237</c:v>
                </c:pt>
                <c:pt idx="10">
                  <c:v>6715691</c:v>
                </c:pt>
                <c:pt idx="12">
                  <c:v>569838</c:v>
                </c:pt>
                <c:pt idx="13">
                  <c:v>6062016</c:v>
                </c:pt>
                <c:pt idx="14">
                  <c:v>11166119</c:v>
                </c:pt>
                <c:pt idx="15">
                  <c:v>345396</c:v>
                </c:pt>
              </c:numCache>
            </c:numRef>
          </c:val>
        </c:ser>
        <c:dLbls>
          <c:showLegendKey val="0"/>
          <c:showVal val="0"/>
          <c:showCatName val="0"/>
          <c:showSerName val="0"/>
          <c:showPercent val="0"/>
          <c:showBubbleSize val="0"/>
        </c:dLbls>
        <c:gapWidth val="150"/>
        <c:shape val="box"/>
        <c:axId val="33913344"/>
        <c:axId val="69065472"/>
        <c:axId val="0"/>
      </c:bar3DChart>
      <c:catAx>
        <c:axId val="33913344"/>
        <c:scaling>
          <c:orientation val="minMax"/>
        </c:scaling>
        <c:delete val="0"/>
        <c:axPos val="b"/>
        <c:majorTickMark val="out"/>
        <c:minorTickMark val="none"/>
        <c:tickLblPos val="nextTo"/>
        <c:crossAx val="69065472"/>
        <c:crosses val="autoZero"/>
        <c:auto val="1"/>
        <c:lblAlgn val="ctr"/>
        <c:lblOffset val="100"/>
        <c:noMultiLvlLbl val="0"/>
      </c:catAx>
      <c:valAx>
        <c:axId val="69065472"/>
        <c:scaling>
          <c:orientation val="minMax"/>
        </c:scaling>
        <c:delete val="0"/>
        <c:axPos val="l"/>
        <c:majorGridlines/>
        <c:numFmt formatCode="#,##0" sourceLinked="1"/>
        <c:majorTickMark val="out"/>
        <c:minorTickMark val="none"/>
        <c:tickLblPos val="nextTo"/>
        <c:crossAx val="33913344"/>
        <c:crosses val="autoZero"/>
        <c:crossBetween val="between"/>
      </c:valAx>
    </c:plotArea>
    <c:legend>
      <c:legendPos val="r"/>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1A889A-7CB1-4E49-8B12-A34B519A6D4A}" type="datetimeFigureOut">
              <a:rPr lang="en-US" smtClean="0"/>
              <a:t>6/12/2012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033DEC-457D-4BFE-A866-A3C5331EC0A6}" type="slidenum">
              <a:rPr lang="en-US" smtClean="0"/>
              <a:t>‹#›</a:t>
            </a:fld>
            <a:endParaRPr lang="en-US"/>
          </a:p>
        </p:txBody>
      </p:sp>
    </p:spTree>
    <p:extLst>
      <p:ext uri="{BB962C8B-B14F-4D97-AF65-F5344CB8AC3E}">
        <p14:creationId xmlns:p14="http://schemas.microsoft.com/office/powerpoint/2010/main" val="27359366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1033DEC-457D-4BFE-A866-A3C5331EC0A6}" type="slidenum">
              <a:rPr lang="en-US" smtClean="0"/>
              <a:t>7</a:t>
            </a:fld>
            <a:endParaRPr lang="en-US"/>
          </a:p>
        </p:txBody>
      </p:sp>
    </p:spTree>
    <p:extLst>
      <p:ext uri="{BB962C8B-B14F-4D97-AF65-F5344CB8AC3E}">
        <p14:creationId xmlns:p14="http://schemas.microsoft.com/office/powerpoint/2010/main" val="29731571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EAFA7E-4BCB-40EE-A453-1D3CA23BC7CC}" type="datetimeFigureOut">
              <a:rPr lang="en-US" smtClean="0"/>
              <a:t>6/12/2012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7B5EAC-1462-44EC-87AA-883B8A0F96E4}" type="slidenum">
              <a:rPr lang="en-US" smtClean="0"/>
              <a:t>‹#›</a:t>
            </a:fld>
            <a:endParaRPr lang="en-US"/>
          </a:p>
        </p:txBody>
      </p:sp>
      <p:pic>
        <p:nvPicPr>
          <p:cNvPr id="7" name="Picture 4" descr="ts-logo-izbor"/>
          <p:cNvPicPr>
            <a:picLocks noChangeAspect="1" noChangeArrowheads="1"/>
          </p:cNvPicPr>
          <p:nvPr userDrawn="1"/>
        </p:nvPicPr>
        <p:blipFill>
          <a:blip r:embed="rId2" cstate="print"/>
          <a:srcRect/>
          <a:stretch>
            <a:fillRect/>
          </a:stretch>
        </p:blipFill>
        <p:spPr bwMode="auto">
          <a:xfrm>
            <a:off x="6400800" y="6019800"/>
            <a:ext cx="2454275" cy="574675"/>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EAFA7E-4BCB-40EE-A453-1D3CA23BC7CC}" type="datetimeFigureOut">
              <a:rPr lang="en-US" smtClean="0"/>
              <a:t>6/12/2012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7B5EAC-1462-44EC-87AA-883B8A0F96E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EAFA7E-4BCB-40EE-A453-1D3CA23BC7CC}" type="datetimeFigureOut">
              <a:rPr lang="en-US" smtClean="0"/>
              <a:t>6/12/2012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7B5EAC-1462-44EC-87AA-883B8A0F96E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EAFA7E-4BCB-40EE-A453-1D3CA23BC7CC}" type="datetimeFigureOut">
              <a:rPr lang="en-US" smtClean="0"/>
              <a:t>6/12/2012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7B5EAC-1462-44EC-87AA-883B8A0F96E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EAFA7E-4BCB-40EE-A453-1D3CA23BC7CC}" type="datetimeFigureOut">
              <a:rPr lang="en-US" smtClean="0"/>
              <a:t>6/12/2012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7B5EAC-1462-44EC-87AA-883B8A0F96E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EAFA7E-4BCB-40EE-A453-1D3CA23BC7CC}" type="datetimeFigureOut">
              <a:rPr lang="en-US" smtClean="0"/>
              <a:t>6/12/2012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7B5EAC-1462-44EC-87AA-883B8A0F96E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EAFA7E-4BCB-40EE-A453-1D3CA23BC7CC}" type="datetimeFigureOut">
              <a:rPr lang="en-US" smtClean="0"/>
              <a:t>6/12/2012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7B5EAC-1462-44EC-87AA-883B8A0F96E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EAFA7E-4BCB-40EE-A453-1D3CA23BC7CC}" type="datetimeFigureOut">
              <a:rPr lang="en-US" smtClean="0"/>
              <a:t>6/12/2012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7B5EAC-1462-44EC-87AA-883B8A0F96E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EAFA7E-4BCB-40EE-A453-1D3CA23BC7CC}" type="datetimeFigureOut">
              <a:rPr lang="en-US" smtClean="0"/>
              <a:t>6/12/2012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7B5EAC-1462-44EC-87AA-883B8A0F96E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EAFA7E-4BCB-40EE-A453-1D3CA23BC7CC}" type="datetimeFigureOut">
              <a:rPr lang="en-US" smtClean="0"/>
              <a:t>6/12/2012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7B5EAC-1462-44EC-87AA-883B8A0F96E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EAFA7E-4BCB-40EE-A453-1D3CA23BC7CC}" type="datetimeFigureOut">
              <a:rPr lang="en-US" smtClean="0"/>
              <a:t>6/12/2012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7B5EAC-1462-44EC-87AA-883B8A0F96E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EAFA7E-4BCB-40EE-A453-1D3CA23BC7CC}" type="datetimeFigureOut">
              <a:rPr lang="en-US" smtClean="0"/>
              <a:t>6/12/2012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7B5EAC-1462-44EC-87AA-883B8A0F96E4}" type="slidenum">
              <a:rPr lang="en-US" smtClean="0"/>
              <a:t>‹#›</a:t>
            </a:fld>
            <a:endParaRPr lang="en-US"/>
          </a:p>
        </p:txBody>
      </p:sp>
      <p:pic>
        <p:nvPicPr>
          <p:cNvPr id="7" name="Picture 4" descr="ts-logo-izbor"/>
          <p:cNvPicPr>
            <a:picLocks noChangeAspect="1" noChangeArrowheads="1"/>
          </p:cNvPicPr>
          <p:nvPr userDrawn="1"/>
        </p:nvPicPr>
        <p:blipFill>
          <a:blip r:embed="rId13" cstate="print"/>
          <a:srcRect/>
          <a:stretch>
            <a:fillRect/>
          </a:stretch>
        </p:blipFill>
        <p:spPr bwMode="auto">
          <a:xfrm>
            <a:off x="6400800" y="6019800"/>
            <a:ext cx="2454275" cy="5746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0"/>
            <a:ext cx="7772400" cy="1905000"/>
          </a:xfrm>
          <a:ln w="28575"/>
        </p:spPr>
        <p:style>
          <a:lnRef idx="2">
            <a:schemeClr val="accent4"/>
          </a:lnRef>
          <a:fillRef idx="1">
            <a:schemeClr val="lt1"/>
          </a:fillRef>
          <a:effectRef idx="0">
            <a:schemeClr val="accent4"/>
          </a:effectRef>
          <a:fontRef idx="minor">
            <a:schemeClr val="dk1"/>
          </a:fontRef>
        </p:style>
        <p:txBody>
          <a:bodyPr>
            <a:normAutofit fontScale="90000"/>
          </a:bodyPr>
          <a:lstStyle/>
          <a:p>
            <a:r>
              <a:rPr lang="sr-Cyrl-RS" sz="3600" b="1" dirty="0" smtClean="0"/>
              <a:t/>
            </a:r>
            <a:br>
              <a:rPr lang="sr-Cyrl-RS" sz="3600" b="1" dirty="0" smtClean="0"/>
            </a:br>
            <a:r>
              <a:rPr lang="sr-Cyrl-RS" sz="3600" b="1" dirty="0" smtClean="0">
                <a:solidFill>
                  <a:srgbClr val="002060"/>
                </a:solidFill>
              </a:rPr>
              <a:t>Финансирање странака </a:t>
            </a:r>
            <a:br>
              <a:rPr lang="sr-Cyrl-RS" sz="3600" b="1" dirty="0" smtClean="0">
                <a:solidFill>
                  <a:srgbClr val="002060"/>
                </a:solidFill>
              </a:rPr>
            </a:br>
            <a:r>
              <a:rPr lang="sr-Cyrl-RS" sz="3600" b="1" dirty="0" smtClean="0">
                <a:solidFill>
                  <a:srgbClr val="002060"/>
                </a:solidFill>
              </a:rPr>
              <a:t>током 2011. године </a:t>
            </a:r>
            <a:r>
              <a:rPr lang="sr-Cyrl-RS" sz="3200" dirty="0" smtClean="0">
                <a:solidFill>
                  <a:srgbClr val="002060"/>
                </a:solidFill>
              </a:rPr>
              <a:t/>
            </a:r>
            <a:br>
              <a:rPr lang="sr-Cyrl-RS" sz="3200" dirty="0" smtClean="0">
                <a:solidFill>
                  <a:srgbClr val="002060"/>
                </a:solidFill>
              </a:rPr>
            </a:br>
            <a:r>
              <a:rPr lang="sr-Cyrl-RS" sz="2700" dirty="0" smtClean="0">
                <a:solidFill>
                  <a:srgbClr val="002060"/>
                </a:solidFill>
              </a:rPr>
              <a:t>Подаци из финансијских извештаја странака за 2011. год. </a:t>
            </a:r>
            <a:r>
              <a:rPr lang="sr-Cyrl-RS" dirty="0" smtClean="0">
                <a:solidFill>
                  <a:srgbClr val="002060"/>
                </a:solidFill>
              </a:rPr>
              <a:t/>
            </a:r>
            <a:br>
              <a:rPr lang="sr-Cyrl-RS" dirty="0" smtClean="0">
                <a:solidFill>
                  <a:srgbClr val="002060"/>
                </a:solidFill>
              </a:rPr>
            </a:br>
            <a:endParaRPr lang="en-US" dirty="0">
              <a:solidFill>
                <a:srgbClr val="002060"/>
              </a:solidFill>
            </a:endParaRPr>
          </a:p>
        </p:txBody>
      </p:sp>
      <p:sp>
        <p:nvSpPr>
          <p:cNvPr id="3" name="Subtitle 2"/>
          <p:cNvSpPr>
            <a:spLocks noGrp="1"/>
          </p:cNvSpPr>
          <p:nvPr>
            <p:ph type="subTitle" idx="1"/>
          </p:nvPr>
        </p:nvSpPr>
        <p:spPr>
          <a:xfrm>
            <a:off x="1295400" y="3581400"/>
            <a:ext cx="6400800" cy="1219200"/>
          </a:xfrm>
        </p:spPr>
        <p:txBody>
          <a:bodyPr/>
          <a:lstStyle/>
          <a:p>
            <a:r>
              <a:rPr lang="sr-Cyrl-RS" dirty="0" smtClean="0"/>
              <a:t>Транспарентност Србија</a:t>
            </a:r>
          </a:p>
          <a:p>
            <a:r>
              <a:rPr lang="sr-Cyrl-RS" dirty="0" smtClean="0"/>
              <a:t>12.06.2012</a:t>
            </a:r>
            <a:endParaRPr lang="en-US" dirty="0"/>
          </a:p>
        </p:txBody>
      </p:sp>
      <p:pic>
        <p:nvPicPr>
          <p:cNvPr id="4" name="Picture 4" descr="ts-logo-izbor"/>
          <p:cNvPicPr>
            <a:picLocks noChangeAspect="1" noChangeArrowheads="1"/>
          </p:cNvPicPr>
          <p:nvPr/>
        </p:nvPicPr>
        <p:blipFill>
          <a:blip r:embed="rId2" cstate="print"/>
          <a:srcRect/>
          <a:stretch>
            <a:fillRect/>
          </a:stretch>
        </p:blipFill>
        <p:spPr bwMode="auto">
          <a:xfrm>
            <a:off x="6400800" y="6019800"/>
            <a:ext cx="2454275" cy="57467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Средства која су могла да се користе за кампању у 2012.</a:t>
            </a:r>
            <a:endParaRPr lang="en-US" dirty="0"/>
          </a:p>
        </p:txBody>
      </p:sp>
      <p:sp>
        <p:nvSpPr>
          <p:cNvPr id="3" name="Content Placeholder 2"/>
          <p:cNvSpPr>
            <a:spLocks noGrp="1"/>
          </p:cNvSpPr>
          <p:nvPr>
            <p:ph idx="1"/>
          </p:nvPr>
        </p:nvSpPr>
        <p:spPr/>
        <p:txBody>
          <a:bodyPr>
            <a:normAutofit lnSpcReduction="10000"/>
          </a:bodyPr>
          <a:lstStyle/>
          <a:p>
            <a:r>
              <a:rPr lang="sr-Cyrl-RS" dirty="0" smtClean="0"/>
              <a:t>СРС – 15,6 милиона динара</a:t>
            </a:r>
          </a:p>
          <a:p>
            <a:r>
              <a:rPr lang="sr-Cyrl-RS" dirty="0" smtClean="0"/>
              <a:t>Г17 Плус – 37,9 милиона динара</a:t>
            </a:r>
          </a:p>
          <a:p>
            <a:r>
              <a:rPr lang="sr-Cyrl-RS" dirty="0" smtClean="0"/>
              <a:t>СНС – 2,2 милиона динара</a:t>
            </a:r>
          </a:p>
          <a:p>
            <a:r>
              <a:rPr lang="sr-Cyrl-RS" dirty="0" smtClean="0"/>
              <a:t>ДС – 700 хиљада динара</a:t>
            </a:r>
          </a:p>
          <a:p>
            <a:r>
              <a:rPr lang="sr-Cyrl-RS" dirty="0" smtClean="0"/>
              <a:t>ПСС – 450 хиљада динара</a:t>
            </a:r>
          </a:p>
          <a:p>
            <a:r>
              <a:rPr lang="sr-Cyrl-RS" dirty="0" smtClean="0"/>
              <a:t>СВМ – 160 хиљада динара </a:t>
            </a:r>
          </a:p>
          <a:p>
            <a:r>
              <a:rPr lang="sr-Cyrl-RS" dirty="0" smtClean="0"/>
              <a:t>Укупно – максимално око пола милиона евра </a:t>
            </a:r>
            <a:endParaRPr lang="en-US" dirty="0"/>
          </a:p>
        </p:txBody>
      </p:sp>
    </p:spTree>
    <p:extLst>
      <p:ext uri="{BB962C8B-B14F-4D97-AF65-F5344CB8AC3E}">
        <p14:creationId xmlns:p14="http://schemas.microsoft.com/office/powerpoint/2010/main" val="15947716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Структура </a:t>
            </a:r>
            <a:r>
              <a:rPr lang="sr-Cyrl-RS" dirty="0" smtClean="0"/>
              <a:t>прихода у извештајима странака за 2011.</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398899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Структура </a:t>
            </a:r>
            <a:r>
              <a:rPr lang="sr-Cyrl-RS" dirty="0" smtClean="0"/>
              <a:t>прихода у годишњим извештајима странака</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48711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Структура прихода - чланарине</a:t>
            </a:r>
            <a:endParaRPr lang="en-US" dirty="0"/>
          </a:p>
        </p:txBody>
      </p:sp>
      <p:sp>
        <p:nvSpPr>
          <p:cNvPr id="3" name="Content Placeholder 2"/>
          <p:cNvSpPr>
            <a:spLocks noGrp="1"/>
          </p:cNvSpPr>
          <p:nvPr>
            <p:ph idx="1"/>
          </p:nvPr>
        </p:nvSpPr>
        <p:spPr/>
        <p:txBody>
          <a:bodyPr/>
          <a:lstStyle/>
          <a:p>
            <a:r>
              <a:rPr lang="sr-Cyrl-RS" dirty="0" smtClean="0"/>
              <a:t>Главни приход буџет (око 70%)</a:t>
            </a:r>
          </a:p>
          <a:p>
            <a:r>
              <a:rPr lang="sr-Cyrl-RS" dirty="0" smtClean="0"/>
              <a:t>Чланарина – просечни члан неке од партија уплатио 2011 око 100 динара за чланарину</a:t>
            </a:r>
          </a:p>
          <a:p>
            <a:r>
              <a:rPr lang="sr-Cyrl-RS" dirty="0" smtClean="0"/>
              <a:t>Значајнији извор прихода код ДС, Г17 Плус, СПС, ЛСВ</a:t>
            </a:r>
          </a:p>
          <a:p>
            <a:r>
              <a:rPr lang="sr-Cyrl-RS" dirty="0" smtClean="0"/>
              <a:t>чланарину </a:t>
            </a:r>
            <a:r>
              <a:rPr lang="sr-Cyrl-RS" dirty="0"/>
              <a:t>уопште нису убирале ЛДП, ЈС, СВМ, СДУ, ПСС, док су то у симбиличним износима чинили НС и СДПС</a:t>
            </a:r>
            <a:endParaRPr lang="sr-Cyrl-RS" dirty="0" smtClean="0"/>
          </a:p>
          <a:p>
            <a:endParaRPr lang="en-US" dirty="0"/>
          </a:p>
        </p:txBody>
      </p:sp>
    </p:spTree>
    <p:extLst>
      <p:ext uri="{BB962C8B-B14F-4D97-AF65-F5344CB8AC3E}">
        <p14:creationId xmlns:p14="http://schemas.microsoft.com/office/powerpoint/2010/main" val="808337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Структура прихода - прилози</a:t>
            </a:r>
            <a:endParaRPr lang="en-US" dirty="0"/>
          </a:p>
        </p:txBody>
      </p:sp>
      <p:sp>
        <p:nvSpPr>
          <p:cNvPr id="3" name="Content Placeholder 2"/>
          <p:cNvSpPr>
            <a:spLocks noGrp="1"/>
          </p:cNvSpPr>
          <p:nvPr>
            <p:ph idx="1"/>
          </p:nvPr>
        </p:nvSpPr>
        <p:spPr/>
        <p:txBody>
          <a:bodyPr>
            <a:normAutofit fontScale="85000" lnSpcReduction="20000"/>
          </a:bodyPr>
          <a:lstStyle/>
          <a:p>
            <a:r>
              <a:rPr lang="sr-Cyrl-RS" b="1" dirty="0" smtClean="0"/>
              <a:t>Укупно прикупљено </a:t>
            </a:r>
            <a:r>
              <a:rPr lang="sr-Cyrl-RS" b="1" dirty="0"/>
              <a:t>111 милиона динара, од чега на фирме отпада око 30%.</a:t>
            </a:r>
            <a:r>
              <a:rPr lang="sr-Cyrl-RS" dirty="0"/>
              <a:t> Готово половину прикупљених прилога физичких лица пријавила је Демократска странка (око 37.5 милиона динара), упола мање СНС (16,5 милиона динара), а од осталих партија, овај извор прихода је значајан код Г17 Плус (8,7 милиона), СПС (4,8 милиона), СДПС (2,4), СВМ (2,2), ЈС (1,5), ПУПС (готово милион динара) и ПСС (око 600 хиљада). Прилоге физичких лица уопште нису добијали/пријавили СРС, ЛСВ, СПО и СДУ, док се они само у симболичним износима могу наћи у извештајима ЛДП и НС</a:t>
            </a:r>
            <a:endParaRPr lang="en-US" dirty="0"/>
          </a:p>
        </p:txBody>
      </p:sp>
    </p:spTree>
    <p:extLst>
      <p:ext uri="{BB962C8B-B14F-4D97-AF65-F5344CB8AC3E}">
        <p14:creationId xmlns:p14="http://schemas.microsoft.com/office/powerpoint/2010/main" val="31662099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Прилози правних лица</a:t>
            </a:r>
            <a:endParaRPr lang="en-US" dirty="0"/>
          </a:p>
        </p:txBody>
      </p:sp>
      <p:sp>
        <p:nvSpPr>
          <p:cNvPr id="3" name="Content Placeholder 2"/>
          <p:cNvSpPr>
            <a:spLocks noGrp="1"/>
          </p:cNvSpPr>
          <p:nvPr>
            <p:ph idx="1"/>
          </p:nvPr>
        </p:nvSpPr>
        <p:spPr/>
        <p:txBody>
          <a:bodyPr>
            <a:normAutofit fontScale="77500" lnSpcReduction="20000"/>
          </a:bodyPr>
          <a:lstStyle/>
          <a:p>
            <a:r>
              <a:rPr lang="sr-Cyrl-RS" dirty="0"/>
              <a:t>Када је реч о прилозима правних лица, 90% укупно пријављеног износа отпада у готово једнаким износима на ДС, Г17Плус и СПС (између 10 и 11 милиона динара), док од других партија они чине иоле значајнији приход само код СДПС (2,3 милиона динара). Међутим, ваља приметити да, ако би се судило само по званичним извештајима партија, нема никакве бојазни да интереси привредних субјеката утичу на вођење партијске политике, будући да овај извор чини мање од 4% вредности пријављених прихода партија, а да ни код странака које су пријавиле највеће износе корпоративних донација не прелази 15% укупних </a:t>
            </a:r>
            <a:r>
              <a:rPr lang="sr-Cyrl-RS" dirty="0" smtClean="0"/>
              <a:t>прихода.</a:t>
            </a:r>
            <a:endParaRPr lang="en-US" dirty="0"/>
          </a:p>
        </p:txBody>
      </p:sp>
    </p:spTree>
    <p:extLst>
      <p:ext uri="{BB962C8B-B14F-4D97-AF65-F5344CB8AC3E}">
        <p14:creationId xmlns:p14="http://schemas.microsoft.com/office/powerpoint/2010/main" val="1072999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Приход од имовине</a:t>
            </a:r>
            <a:endParaRPr lang="en-US" dirty="0"/>
          </a:p>
        </p:txBody>
      </p:sp>
      <p:sp>
        <p:nvSpPr>
          <p:cNvPr id="3" name="Content Placeholder 2"/>
          <p:cNvSpPr>
            <a:spLocks noGrp="1"/>
          </p:cNvSpPr>
          <p:nvPr>
            <p:ph idx="1"/>
          </p:nvPr>
        </p:nvSpPr>
        <p:spPr/>
        <p:txBody>
          <a:bodyPr>
            <a:normAutofit fontScale="92500" lnSpcReduction="20000"/>
          </a:bodyPr>
          <a:lstStyle/>
          <a:p>
            <a:r>
              <a:rPr lang="sr-Cyrl-RS" dirty="0" smtClean="0"/>
              <a:t>Значајан </a:t>
            </a:r>
            <a:r>
              <a:rPr lang="sr-Cyrl-RS" dirty="0"/>
              <a:t>само код СПС-а (21,7 милиона динара), што је вероватно последица изнајмљивања имовине некадашњег Савеза комуниста којом ова странка располаже. Најзад, у рубрици „други приходи“ која није детаљније спецификована, могу се наћи значајније суме код СРС (14,2 милиона динара), ДС (2,2) и СПС (2,6). Чини се да је, макар у неким случајевима, вероватно реч о погрешном евидентирању </a:t>
            </a:r>
            <a:r>
              <a:rPr lang="sr-Cyrl-RS" dirty="0" smtClean="0"/>
              <a:t>прихода – приказивању камате на банакарске депозите на погрешном месту</a:t>
            </a:r>
            <a:endParaRPr lang="en-US" dirty="0"/>
          </a:p>
        </p:txBody>
      </p:sp>
    </p:spTree>
    <p:extLst>
      <p:ext uri="{BB962C8B-B14F-4D97-AF65-F5344CB8AC3E}">
        <p14:creationId xmlns:p14="http://schemas.microsoft.com/office/powerpoint/2010/main" val="1280417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normAutofit fontScale="90000"/>
          </a:bodyPr>
          <a:lstStyle/>
          <a:p>
            <a:pPr algn="ctr"/>
            <a:r>
              <a:rPr lang="sr-Cyrl-RS" dirty="0" smtClean="0">
                <a:solidFill>
                  <a:srgbClr val="002060"/>
                </a:solidFill>
              </a:rPr>
              <a:t>Упоредни приказ укупних прихода и расхода странака у 2011. </a:t>
            </a:r>
            <a:endParaRPr lang="en-US" dirty="0">
              <a:solidFill>
                <a:srgbClr val="002060"/>
              </a:solidFill>
            </a:endParaRPr>
          </a:p>
        </p:txBody>
      </p:sp>
      <p:pic>
        <p:nvPicPr>
          <p:cNvPr id="4" name="Picture 4" descr="ts-logo-izbor"/>
          <p:cNvPicPr>
            <a:picLocks noChangeAspect="1" noChangeArrowheads="1"/>
          </p:cNvPicPr>
          <p:nvPr/>
        </p:nvPicPr>
        <p:blipFill>
          <a:blip r:embed="rId2" cstate="print"/>
          <a:srcRect/>
          <a:stretch>
            <a:fillRect/>
          </a:stretch>
        </p:blipFill>
        <p:spPr bwMode="auto">
          <a:xfrm>
            <a:off x="6400800" y="6019800"/>
            <a:ext cx="2454275" cy="574675"/>
          </a:xfrm>
          <a:prstGeom prst="rect">
            <a:avLst/>
          </a:prstGeom>
          <a:noFill/>
          <a:ln w="9525">
            <a:noFill/>
            <a:miter lim="800000"/>
            <a:headEnd/>
            <a:tailEnd/>
          </a:ln>
        </p:spPr>
      </p:pic>
      <p:graphicFrame>
        <p:nvGraphicFramePr>
          <p:cNvPr id="6" name="Chart 5"/>
          <p:cNvGraphicFramePr>
            <a:graphicFrameLocks/>
          </p:cNvGraphicFramePr>
          <p:nvPr/>
        </p:nvGraphicFramePr>
        <p:xfrm>
          <a:off x="304800" y="1447800"/>
          <a:ext cx="8534400" cy="451485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Однос буџетских прихода и укупних трошкова</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65844590"/>
              </p:ext>
            </p:extLst>
          </p:nvPr>
        </p:nvGraphicFramePr>
        <p:xfrm>
          <a:off x="914400" y="1600191"/>
          <a:ext cx="7543800" cy="4648208"/>
        </p:xfrm>
        <a:graphic>
          <a:graphicData uri="http://schemas.openxmlformats.org/drawingml/2006/table">
            <a:tbl>
              <a:tblPr firstRow="1" firstCol="1" bandRow="1">
                <a:tableStyleId>{5C22544A-7EE6-4342-B048-85BDC9FD1C3A}</a:tableStyleId>
              </a:tblPr>
              <a:tblGrid>
                <a:gridCol w="3439085"/>
                <a:gridCol w="4104715"/>
              </a:tblGrid>
              <a:tr h="981192">
                <a:tc>
                  <a:txBody>
                    <a:bodyPr/>
                    <a:lstStyle/>
                    <a:p>
                      <a:pPr marL="0" marR="0" algn="ctr">
                        <a:spcBef>
                          <a:spcPts val="0"/>
                        </a:spcBef>
                        <a:spcAft>
                          <a:spcPts val="0"/>
                        </a:spcAft>
                      </a:pPr>
                      <a:r>
                        <a:rPr lang="sr-Cyrl-RS" sz="1400" dirty="0">
                          <a:effectLst/>
                        </a:rPr>
                        <a:t>Политичка </a:t>
                      </a:r>
                      <a:r>
                        <a:rPr lang="en-US" sz="1400" dirty="0" err="1">
                          <a:effectLst/>
                        </a:rPr>
                        <a:t>странка</a:t>
                      </a:r>
                      <a:endParaRPr lang="en-US" sz="14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400">
                          <a:effectLst/>
                        </a:rPr>
                        <a:t>Покривеност трошкова буџетским дотацијама</a:t>
                      </a:r>
                      <a:r>
                        <a:rPr lang="sr-Cyrl-RS" sz="1400">
                          <a:effectLst/>
                        </a:rPr>
                        <a:t> %</a:t>
                      </a:r>
                      <a:endParaRPr lang="en-US" sz="1400">
                        <a:effectLst/>
                        <a:latin typeface="Times New Roman"/>
                        <a:ea typeface="Times New Roman"/>
                      </a:endParaRPr>
                    </a:p>
                  </a:txBody>
                  <a:tcPr marL="68580" marR="68580" marT="0" marB="0" anchor="ctr"/>
                </a:tc>
              </a:tr>
              <a:tr h="215508">
                <a:tc>
                  <a:txBody>
                    <a:bodyPr/>
                    <a:lstStyle/>
                    <a:p>
                      <a:pPr marL="0" marR="0" algn="ctr">
                        <a:spcBef>
                          <a:spcPts val="0"/>
                        </a:spcBef>
                        <a:spcAft>
                          <a:spcPts val="0"/>
                        </a:spcAft>
                      </a:pPr>
                      <a:r>
                        <a:rPr lang="en-US" sz="1400">
                          <a:effectLst/>
                        </a:rPr>
                        <a:t>ДС </a:t>
                      </a:r>
                      <a:endParaRPr lang="en-US" sz="14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400">
                          <a:effectLst/>
                        </a:rPr>
                        <a:t>60.83</a:t>
                      </a:r>
                      <a:endParaRPr lang="en-US" sz="1400">
                        <a:effectLst/>
                        <a:latin typeface="Times New Roman"/>
                        <a:ea typeface="Times New Roman"/>
                      </a:endParaRPr>
                    </a:p>
                  </a:txBody>
                  <a:tcPr marL="68580" marR="68580" marT="0" marB="0" anchor="b"/>
                </a:tc>
              </a:tr>
              <a:tr h="215508">
                <a:tc>
                  <a:txBody>
                    <a:bodyPr/>
                    <a:lstStyle/>
                    <a:p>
                      <a:pPr marL="0" marR="0" algn="ctr">
                        <a:spcBef>
                          <a:spcPts val="0"/>
                        </a:spcBef>
                        <a:spcAft>
                          <a:spcPts val="0"/>
                        </a:spcAft>
                      </a:pPr>
                      <a:r>
                        <a:rPr lang="en-US" sz="1400">
                          <a:effectLst/>
                        </a:rPr>
                        <a:t>СНС</a:t>
                      </a:r>
                      <a:endParaRPr lang="en-US" sz="14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400">
                          <a:effectLst/>
                        </a:rPr>
                        <a:t>9.12</a:t>
                      </a:r>
                      <a:endParaRPr lang="en-US" sz="1400">
                        <a:effectLst/>
                        <a:latin typeface="Times New Roman"/>
                        <a:ea typeface="Times New Roman"/>
                      </a:endParaRPr>
                    </a:p>
                  </a:txBody>
                  <a:tcPr marL="68580" marR="68580" marT="0" marB="0" anchor="b"/>
                </a:tc>
              </a:tr>
              <a:tr h="215508">
                <a:tc>
                  <a:txBody>
                    <a:bodyPr/>
                    <a:lstStyle/>
                    <a:p>
                      <a:pPr marL="0" marR="0" algn="ctr">
                        <a:spcBef>
                          <a:spcPts val="0"/>
                        </a:spcBef>
                        <a:spcAft>
                          <a:spcPts val="0"/>
                        </a:spcAft>
                      </a:pPr>
                      <a:r>
                        <a:rPr lang="en-US" sz="1400">
                          <a:effectLst/>
                        </a:rPr>
                        <a:t>ДСС</a:t>
                      </a:r>
                      <a:endParaRPr lang="en-US" sz="14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400">
                          <a:effectLst/>
                        </a:rPr>
                        <a:t>91.50</a:t>
                      </a:r>
                      <a:endParaRPr lang="en-US" sz="1400">
                        <a:effectLst/>
                        <a:latin typeface="Times New Roman"/>
                        <a:ea typeface="Times New Roman"/>
                      </a:endParaRPr>
                    </a:p>
                  </a:txBody>
                  <a:tcPr marL="68580" marR="68580" marT="0" marB="0" anchor="b"/>
                </a:tc>
              </a:tr>
              <a:tr h="215508">
                <a:tc>
                  <a:txBody>
                    <a:bodyPr/>
                    <a:lstStyle/>
                    <a:p>
                      <a:pPr marL="0" marR="0" algn="ctr">
                        <a:spcBef>
                          <a:spcPts val="0"/>
                        </a:spcBef>
                        <a:spcAft>
                          <a:spcPts val="0"/>
                        </a:spcAft>
                      </a:pPr>
                      <a:r>
                        <a:rPr lang="en-US" sz="1400">
                          <a:effectLst/>
                        </a:rPr>
                        <a:t>СПС</a:t>
                      </a:r>
                      <a:endParaRPr lang="en-US" sz="14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400">
                          <a:effectLst/>
                        </a:rPr>
                        <a:t>22.28</a:t>
                      </a:r>
                      <a:endParaRPr lang="en-US" sz="1400">
                        <a:effectLst/>
                        <a:latin typeface="Times New Roman"/>
                        <a:ea typeface="Times New Roman"/>
                      </a:endParaRPr>
                    </a:p>
                  </a:txBody>
                  <a:tcPr marL="68580" marR="68580" marT="0" marB="0" anchor="b"/>
                </a:tc>
              </a:tr>
              <a:tr h="215508">
                <a:tc>
                  <a:txBody>
                    <a:bodyPr/>
                    <a:lstStyle/>
                    <a:p>
                      <a:pPr marL="0" marR="0" algn="ctr">
                        <a:spcBef>
                          <a:spcPts val="0"/>
                        </a:spcBef>
                        <a:spcAft>
                          <a:spcPts val="0"/>
                        </a:spcAft>
                      </a:pPr>
                      <a:r>
                        <a:rPr lang="en-US" sz="1400" dirty="0">
                          <a:effectLst/>
                        </a:rPr>
                        <a:t>Г 17 </a:t>
                      </a:r>
                      <a:r>
                        <a:rPr lang="en-US" sz="1400" dirty="0" err="1">
                          <a:effectLst/>
                        </a:rPr>
                        <a:t>Плус</a:t>
                      </a:r>
                      <a:endParaRPr lang="en-US" sz="1400" dirty="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400">
                          <a:effectLst/>
                        </a:rPr>
                        <a:t>92.05</a:t>
                      </a:r>
                      <a:endParaRPr lang="en-US" sz="1400">
                        <a:effectLst/>
                        <a:latin typeface="Times New Roman"/>
                        <a:ea typeface="Times New Roman"/>
                      </a:endParaRPr>
                    </a:p>
                  </a:txBody>
                  <a:tcPr marL="68580" marR="68580" marT="0" marB="0" anchor="b"/>
                </a:tc>
              </a:tr>
              <a:tr h="215508">
                <a:tc>
                  <a:txBody>
                    <a:bodyPr/>
                    <a:lstStyle/>
                    <a:p>
                      <a:pPr marL="0" marR="0" algn="ctr">
                        <a:spcBef>
                          <a:spcPts val="0"/>
                        </a:spcBef>
                        <a:spcAft>
                          <a:spcPts val="0"/>
                        </a:spcAft>
                      </a:pPr>
                      <a:r>
                        <a:rPr lang="en-US" sz="1400">
                          <a:effectLst/>
                        </a:rPr>
                        <a:t>СРС</a:t>
                      </a:r>
                      <a:endParaRPr lang="en-US" sz="14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400">
                          <a:effectLst/>
                        </a:rPr>
                        <a:t>127.24</a:t>
                      </a:r>
                      <a:endParaRPr lang="en-US" sz="1400">
                        <a:effectLst/>
                        <a:latin typeface="Times New Roman"/>
                        <a:ea typeface="Times New Roman"/>
                      </a:endParaRPr>
                    </a:p>
                  </a:txBody>
                  <a:tcPr marL="68580" marR="68580" marT="0" marB="0" anchor="b"/>
                </a:tc>
              </a:tr>
              <a:tr h="215508">
                <a:tc>
                  <a:txBody>
                    <a:bodyPr/>
                    <a:lstStyle/>
                    <a:p>
                      <a:pPr marL="0" marR="0" algn="ctr">
                        <a:spcBef>
                          <a:spcPts val="0"/>
                        </a:spcBef>
                        <a:spcAft>
                          <a:spcPts val="0"/>
                        </a:spcAft>
                      </a:pPr>
                      <a:r>
                        <a:rPr lang="en-US" sz="1400">
                          <a:effectLst/>
                        </a:rPr>
                        <a:t>ЛДП</a:t>
                      </a:r>
                      <a:endParaRPr lang="en-US" sz="14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400">
                          <a:effectLst/>
                        </a:rPr>
                        <a:t>115.30</a:t>
                      </a:r>
                      <a:endParaRPr lang="en-US" sz="1400">
                        <a:effectLst/>
                        <a:latin typeface="Times New Roman"/>
                        <a:ea typeface="Times New Roman"/>
                      </a:endParaRPr>
                    </a:p>
                  </a:txBody>
                  <a:tcPr marL="68580" marR="68580" marT="0" marB="0" anchor="b"/>
                </a:tc>
              </a:tr>
              <a:tr h="215508">
                <a:tc>
                  <a:txBody>
                    <a:bodyPr/>
                    <a:lstStyle/>
                    <a:p>
                      <a:pPr marL="0" marR="0" algn="ctr">
                        <a:spcBef>
                          <a:spcPts val="0"/>
                        </a:spcBef>
                        <a:spcAft>
                          <a:spcPts val="0"/>
                        </a:spcAft>
                      </a:pPr>
                      <a:r>
                        <a:rPr lang="en-US" sz="1400">
                          <a:effectLst/>
                        </a:rPr>
                        <a:t>ПУПС</a:t>
                      </a:r>
                      <a:endParaRPr lang="en-US" sz="14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400">
                          <a:effectLst/>
                        </a:rPr>
                        <a:t>87.19</a:t>
                      </a:r>
                      <a:endParaRPr lang="en-US" sz="1400">
                        <a:effectLst/>
                        <a:latin typeface="Times New Roman"/>
                        <a:ea typeface="Times New Roman"/>
                      </a:endParaRPr>
                    </a:p>
                  </a:txBody>
                  <a:tcPr marL="68580" marR="68580" marT="0" marB="0" anchor="b"/>
                </a:tc>
              </a:tr>
              <a:tr h="215508">
                <a:tc>
                  <a:txBody>
                    <a:bodyPr/>
                    <a:lstStyle/>
                    <a:p>
                      <a:pPr marL="0" marR="0" algn="ctr">
                        <a:spcBef>
                          <a:spcPts val="0"/>
                        </a:spcBef>
                        <a:spcAft>
                          <a:spcPts val="0"/>
                        </a:spcAft>
                      </a:pPr>
                      <a:r>
                        <a:rPr lang="en-US" sz="1400">
                          <a:effectLst/>
                        </a:rPr>
                        <a:t>ЛСВ</a:t>
                      </a:r>
                      <a:endParaRPr lang="en-US" sz="14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400">
                          <a:effectLst/>
                        </a:rPr>
                        <a:t>65.50</a:t>
                      </a:r>
                      <a:endParaRPr lang="en-US" sz="1400">
                        <a:effectLst/>
                        <a:latin typeface="Times New Roman"/>
                        <a:ea typeface="Times New Roman"/>
                      </a:endParaRPr>
                    </a:p>
                  </a:txBody>
                  <a:tcPr marL="68580" marR="68580" marT="0" marB="0" anchor="b"/>
                </a:tc>
              </a:tr>
              <a:tr h="215508">
                <a:tc>
                  <a:txBody>
                    <a:bodyPr/>
                    <a:lstStyle/>
                    <a:p>
                      <a:pPr marL="0" marR="0" algn="ctr">
                        <a:spcBef>
                          <a:spcPts val="0"/>
                        </a:spcBef>
                        <a:spcAft>
                          <a:spcPts val="0"/>
                        </a:spcAft>
                      </a:pPr>
                      <a:r>
                        <a:rPr lang="en-US" sz="1400">
                          <a:effectLst/>
                        </a:rPr>
                        <a:t>НС</a:t>
                      </a:r>
                      <a:endParaRPr lang="en-US" sz="14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400">
                          <a:effectLst/>
                        </a:rPr>
                        <a:t>76.52</a:t>
                      </a:r>
                      <a:endParaRPr lang="en-US" sz="1400">
                        <a:effectLst/>
                        <a:latin typeface="Times New Roman"/>
                        <a:ea typeface="Times New Roman"/>
                      </a:endParaRPr>
                    </a:p>
                  </a:txBody>
                  <a:tcPr marL="68580" marR="68580" marT="0" marB="0" anchor="b"/>
                </a:tc>
              </a:tr>
              <a:tr h="215508">
                <a:tc>
                  <a:txBody>
                    <a:bodyPr/>
                    <a:lstStyle/>
                    <a:p>
                      <a:pPr marL="0" marR="0" algn="ctr">
                        <a:spcBef>
                          <a:spcPts val="0"/>
                        </a:spcBef>
                        <a:spcAft>
                          <a:spcPts val="0"/>
                        </a:spcAft>
                      </a:pPr>
                      <a:r>
                        <a:rPr lang="en-US" sz="1400">
                          <a:effectLst/>
                        </a:rPr>
                        <a:t>СПО</a:t>
                      </a:r>
                      <a:endParaRPr lang="en-US" sz="14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400">
                          <a:effectLst/>
                        </a:rPr>
                        <a:t>82.12</a:t>
                      </a:r>
                      <a:endParaRPr lang="en-US" sz="1400">
                        <a:effectLst/>
                        <a:latin typeface="Times New Roman"/>
                        <a:ea typeface="Times New Roman"/>
                      </a:endParaRPr>
                    </a:p>
                  </a:txBody>
                  <a:tcPr marL="68580" marR="68580" marT="0" marB="0" anchor="b"/>
                </a:tc>
              </a:tr>
              <a:tr h="215508">
                <a:tc>
                  <a:txBody>
                    <a:bodyPr/>
                    <a:lstStyle/>
                    <a:p>
                      <a:pPr marL="0" marR="0" algn="ctr">
                        <a:spcBef>
                          <a:spcPts val="0"/>
                        </a:spcBef>
                        <a:spcAft>
                          <a:spcPts val="0"/>
                        </a:spcAft>
                      </a:pPr>
                      <a:r>
                        <a:rPr lang="en-US" sz="1400">
                          <a:effectLst/>
                        </a:rPr>
                        <a:t>СДПС</a:t>
                      </a:r>
                      <a:endParaRPr lang="en-US" sz="14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400">
                          <a:effectLst/>
                        </a:rPr>
                        <a:t>4.25</a:t>
                      </a:r>
                      <a:endParaRPr lang="en-US" sz="1400">
                        <a:effectLst/>
                        <a:latin typeface="Times New Roman"/>
                        <a:ea typeface="Times New Roman"/>
                      </a:endParaRPr>
                    </a:p>
                  </a:txBody>
                  <a:tcPr marL="68580" marR="68580" marT="0" marB="0" anchor="b"/>
                </a:tc>
              </a:tr>
              <a:tr h="215508">
                <a:tc>
                  <a:txBody>
                    <a:bodyPr/>
                    <a:lstStyle/>
                    <a:p>
                      <a:pPr marL="0" marR="0" algn="ctr">
                        <a:spcBef>
                          <a:spcPts val="0"/>
                        </a:spcBef>
                        <a:spcAft>
                          <a:spcPts val="0"/>
                        </a:spcAft>
                      </a:pPr>
                      <a:r>
                        <a:rPr lang="en-US" sz="1400">
                          <a:effectLst/>
                        </a:rPr>
                        <a:t>ЈС</a:t>
                      </a:r>
                      <a:endParaRPr lang="en-US" sz="14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400">
                          <a:effectLst/>
                        </a:rPr>
                        <a:t>68.69</a:t>
                      </a:r>
                      <a:endParaRPr lang="en-US" sz="1400">
                        <a:effectLst/>
                        <a:latin typeface="Times New Roman"/>
                        <a:ea typeface="Times New Roman"/>
                      </a:endParaRPr>
                    </a:p>
                  </a:txBody>
                  <a:tcPr marL="68580" marR="68580" marT="0" marB="0" anchor="b"/>
                </a:tc>
              </a:tr>
              <a:tr h="215508">
                <a:tc>
                  <a:txBody>
                    <a:bodyPr/>
                    <a:lstStyle/>
                    <a:p>
                      <a:pPr marL="0" marR="0" algn="ctr">
                        <a:spcBef>
                          <a:spcPts val="0"/>
                        </a:spcBef>
                        <a:spcAft>
                          <a:spcPts val="0"/>
                        </a:spcAft>
                      </a:pPr>
                      <a:r>
                        <a:rPr lang="en-US" sz="1400">
                          <a:effectLst/>
                        </a:rPr>
                        <a:t>СВМ</a:t>
                      </a:r>
                      <a:endParaRPr lang="en-US" sz="14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400">
                          <a:effectLst/>
                        </a:rPr>
                        <a:t>88.66</a:t>
                      </a:r>
                      <a:endParaRPr lang="en-US" sz="1400">
                        <a:effectLst/>
                        <a:latin typeface="Times New Roman"/>
                        <a:ea typeface="Times New Roman"/>
                      </a:endParaRPr>
                    </a:p>
                  </a:txBody>
                  <a:tcPr marL="68580" marR="68580" marT="0" marB="0" anchor="b"/>
                </a:tc>
              </a:tr>
              <a:tr h="215508">
                <a:tc>
                  <a:txBody>
                    <a:bodyPr/>
                    <a:lstStyle/>
                    <a:p>
                      <a:pPr marL="0" marR="0" algn="ctr">
                        <a:spcBef>
                          <a:spcPts val="0"/>
                        </a:spcBef>
                        <a:spcAft>
                          <a:spcPts val="0"/>
                        </a:spcAft>
                      </a:pPr>
                      <a:r>
                        <a:rPr lang="en-US" sz="1400">
                          <a:effectLst/>
                        </a:rPr>
                        <a:t>СДУ</a:t>
                      </a:r>
                      <a:endParaRPr lang="en-US" sz="14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400">
                          <a:effectLst/>
                        </a:rPr>
                        <a:t>50.00</a:t>
                      </a:r>
                      <a:endParaRPr lang="en-US" sz="1400">
                        <a:effectLst/>
                        <a:latin typeface="Times New Roman"/>
                        <a:ea typeface="Times New Roman"/>
                      </a:endParaRPr>
                    </a:p>
                  </a:txBody>
                  <a:tcPr marL="68580" marR="68580" marT="0" marB="0" anchor="b"/>
                </a:tc>
              </a:tr>
              <a:tr h="215508">
                <a:tc>
                  <a:txBody>
                    <a:bodyPr/>
                    <a:lstStyle/>
                    <a:p>
                      <a:pPr marL="0" marR="0" algn="ctr">
                        <a:spcBef>
                          <a:spcPts val="0"/>
                        </a:spcBef>
                        <a:spcAft>
                          <a:spcPts val="0"/>
                        </a:spcAft>
                      </a:pPr>
                      <a:r>
                        <a:rPr lang="en-US" sz="1400">
                          <a:effectLst/>
                        </a:rPr>
                        <a:t>ПСС</a:t>
                      </a:r>
                      <a:endParaRPr lang="en-US" sz="1400">
                        <a:effectLst/>
                        <a:latin typeface="Times New Roman"/>
                        <a:ea typeface="Times New Roman"/>
                      </a:endParaRPr>
                    </a:p>
                  </a:txBody>
                  <a:tcPr marL="68580" marR="68580" marT="0" marB="0" anchor="ctr"/>
                </a:tc>
                <a:tc>
                  <a:txBody>
                    <a:bodyPr/>
                    <a:lstStyle/>
                    <a:p>
                      <a:pPr marL="0" marR="0" algn="r">
                        <a:spcBef>
                          <a:spcPts val="0"/>
                        </a:spcBef>
                        <a:spcAft>
                          <a:spcPts val="0"/>
                        </a:spcAft>
                      </a:pPr>
                      <a:r>
                        <a:rPr lang="en-US" sz="1400">
                          <a:effectLst/>
                        </a:rPr>
                        <a:t>34.53</a:t>
                      </a:r>
                      <a:endParaRPr lang="en-US" sz="1400">
                        <a:effectLst/>
                        <a:latin typeface="Times New Roman"/>
                        <a:ea typeface="Times New Roman"/>
                      </a:endParaRPr>
                    </a:p>
                  </a:txBody>
                  <a:tcPr marL="68580" marR="68580" marT="0" marB="0" anchor="b"/>
                </a:tc>
              </a:tr>
              <a:tr h="218888">
                <a:tc>
                  <a:txBody>
                    <a:bodyPr/>
                    <a:lstStyle/>
                    <a:p>
                      <a:pPr marL="0" marR="0">
                        <a:spcBef>
                          <a:spcPts val="0"/>
                        </a:spcBef>
                        <a:spcAft>
                          <a:spcPts val="0"/>
                        </a:spcAft>
                      </a:pPr>
                      <a:r>
                        <a:rPr lang="en-US" sz="1400">
                          <a:effectLst/>
                        </a:rPr>
                        <a:t>укупно</a:t>
                      </a:r>
                      <a:endParaRPr lang="en-US" sz="14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400" dirty="0">
                          <a:effectLst/>
                        </a:rPr>
                        <a:t>71.98</a:t>
                      </a:r>
                      <a:endParaRPr lang="en-US" sz="1400" dirty="0">
                        <a:effectLst/>
                        <a:latin typeface="Times New Roman"/>
                        <a:ea typeface="Times New Roman"/>
                      </a:endParaRPr>
                    </a:p>
                  </a:txBody>
                  <a:tcPr marL="68580" marR="68580" marT="0" marB="0" anchor="b"/>
                </a:tc>
              </a:tr>
            </a:tbl>
          </a:graphicData>
        </a:graphic>
      </p:graphicFrame>
    </p:spTree>
    <p:extLst>
      <p:ext uri="{BB962C8B-B14F-4D97-AF65-F5344CB8AC3E}">
        <p14:creationId xmlns:p14="http://schemas.microsoft.com/office/powerpoint/2010/main" val="15938712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rmAutofit fontScale="90000"/>
          </a:bodyPr>
          <a:lstStyle/>
          <a:p>
            <a:r>
              <a:rPr lang="sr-Cyrl-RS" dirty="0" smtClean="0">
                <a:solidFill>
                  <a:srgbClr val="002060"/>
                </a:solidFill>
              </a:rPr>
              <a:t>Буџетски и други приходи </a:t>
            </a:r>
            <a:r>
              <a:rPr lang="sr-Cyrl-RS" dirty="0" smtClean="0">
                <a:solidFill>
                  <a:srgbClr val="002060"/>
                </a:solidFill>
              </a:rPr>
              <a:t>странака у 2011. години</a:t>
            </a:r>
            <a:endParaRPr lang="en-US" dirty="0">
              <a:solidFill>
                <a:srgbClr val="002060"/>
              </a:solidFill>
            </a:endParaRPr>
          </a:p>
        </p:txBody>
      </p:sp>
      <p:pic>
        <p:nvPicPr>
          <p:cNvPr id="4" name="Picture 4" descr="ts-logo-izbor"/>
          <p:cNvPicPr>
            <a:picLocks noChangeAspect="1" noChangeArrowheads="1"/>
          </p:cNvPicPr>
          <p:nvPr/>
        </p:nvPicPr>
        <p:blipFill>
          <a:blip r:embed="rId2" cstate="print"/>
          <a:srcRect/>
          <a:stretch>
            <a:fillRect/>
          </a:stretch>
        </p:blipFill>
        <p:spPr bwMode="auto">
          <a:xfrm>
            <a:off x="6400800" y="6019800"/>
            <a:ext cx="2454275" cy="574675"/>
          </a:xfrm>
          <a:prstGeom prst="rect">
            <a:avLst/>
          </a:prstGeom>
          <a:noFill/>
          <a:ln w="9525">
            <a:noFill/>
            <a:miter lim="800000"/>
            <a:headEnd/>
            <a:tailEnd/>
          </a:ln>
        </p:spPr>
      </p:pic>
      <p:graphicFrame>
        <p:nvGraphicFramePr>
          <p:cNvPr id="6" name="Chart 5"/>
          <p:cNvGraphicFramePr>
            <a:graphicFrameLocks/>
          </p:cNvGraphicFramePr>
          <p:nvPr/>
        </p:nvGraphicFramePr>
        <p:xfrm>
          <a:off x="304800" y="1604962"/>
          <a:ext cx="8610600" cy="4567238"/>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У чему се састоји обавеза?</a:t>
            </a:r>
            <a:endParaRPr lang="en-US" dirty="0"/>
          </a:p>
        </p:txBody>
      </p:sp>
      <p:sp>
        <p:nvSpPr>
          <p:cNvPr id="3" name="Content Placeholder 2"/>
          <p:cNvSpPr>
            <a:spLocks noGrp="1"/>
          </p:cNvSpPr>
          <p:nvPr>
            <p:ph idx="1"/>
          </p:nvPr>
        </p:nvSpPr>
        <p:spPr/>
        <p:txBody>
          <a:bodyPr>
            <a:normAutofit fontScale="85000" lnSpcReduction="20000"/>
          </a:bodyPr>
          <a:lstStyle/>
          <a:p>
            <a:r>
              <a:rPr lang="sr-Cyrl-RS" dirty="0" smtClean="0"/>
              <a:t>Подношење годишњег финансијског извештаја Агенцији за борбу против корупције до 15. априла 2012. (ове године до 17. априла), на прописаном обрасцу, који садржи и податке о лицима која су уплатила као прилог и чланарину износе веће од просечне зараде, дале ствар или пружиле услугу која није наплаћена по тржишној цени, и податке о имовини политичког субјекта</a:t>
            </a:r>
          </a:p>
          <a:p>
            <a:r>
              <a:rPr lang="sr-Cyrl-RS" dirty="0" smtClean="0"/>
              <a:t>Објављивање извештаја на страначком сајту и упућивање Службеном гласнику ради објављивања у року од осам дана (ове године до 25. априла 2012.)</a:t>
            </a:r>
          </a:p>
          <a:p>
            <a:endParaRPr lang="en-US" dirty="0"/>
          </a:p>
        </p:txBody>
      </p:sp>
    </p:spTree>
    <p:extLst>
      <p:ext uri="{BB962C8B-B14F-4D97-AF65-F5344CB8AC3E}">
        <p14:creationId xmlns:p14="http://schemas.microsoft.com/office/powerpoint/2010/main" val="1831779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sr-Cyrl-RS" sz="3600" dirty="0" smtClean="0">
                <a:solidFill>
                  <a:srgbClr val="002060"/>
                </a:solidFill>
              </a:rPr>
              <a:t>Однос прихода из буџета и укупних рахода странака у 2011.  </a:t>
            </a:r>
            <a:endParaRPr lang="en-US" sz="3600" dirty="0">
              <a:solidFill>
                <a:srgbClr val="002060"/>
              </a:solidFill>
            </a:endParaRPr>
          </a:p>
        </p:txBody>
      </p:sp>
      <p:pic>
        <p:nvPicPr>
          <p:cNvPr id="4" name="Picture 4" descr="ts-logo-izbor"/>
          <p:cNvPicPr>
            <a:picLocks noChangeAspect="1" noChangeArrowheads="1"/>
          </p:cNvPicPr>
          <p:nvPr/>
        </p:nvPicPr>
        <p:blipFill>
          <a:blip r:embed="rId2" cstate="print"/>
          <a:srcRect/>
          <a:stretch>
            <a:fillRect/>
          </a:stretch>
        </p:blipFill>
        <p:spPr bwMode="auto">
          <a:xfrm>
            <a:off x="6400800" y="6019800"/>
            <a:ext cx="2454275" cy="574675"/>
          </a:xfrm>
          <a:prstGeom prst="rect">
            <a:avLst/>
          </a:prstGeom>
          <a:noFill/>
          <a:ln w="9525">
            <a:noFill/>
            <a:miter lim="800000"/>
            <a:headEnd/>
            <a:tailEnd/>
          </a:ln>
        </p:spPr>
      </p:pic>
      <p:graphicFrame>
        <p:nvGraphicFramePr>
          <p:cNvPr id="6" name="Chart 5"/>
          <p:cNvGraphicFramePr>
            <a:graphicFrameLocks/>
          </p:cNvGraphicFramePr>
          <p:nvPr/>
        </p:nvGraphicFramePr>
        <p:xfrm>
          <a:off x="457200" y="1295400"/>
          <a:ext cx="8153400" cy="4724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Последице повећања буџетских давања</a:t>
            </a:r>
            <a:endParaRPr lang="en-US" dirty="0"/>
          </a:p>
        </p:txBody>
      </p:sp>
      <p:sp>
        <p:nvSpPr>
          <p:cNvPr id="3" name="Content Placeholder 2"/>
          <p:cNvSpPr>
            <a:spLocks noGrp="1"/>
          </p:cNvSpPr>
          <p:nvPr>
            <p:ph idx="1"/>
          </p:nvPr>
        </p:nvSpPr>
        <p:spPr/>
        <p:txBody>
          <a:bodyPr>
            <a:normAutofit fontScale="70000" lnSpcReduction="20000"/>
          </a:bodyPr>
          <a:lstStyle/>
          <a:p>
            <a:r>
              <a:rPr lang="sr-Cyrl-RS" dirty="0" smtClean="0"/>
              <a:t>Закон о </a:t>
            </a:r>
            <a:r>
              <a:rPr lang="sr-Cyrl-RS" dirty="0"/>
              <a:t>финансирању политичких </a:t>
            </a:r>
            <a:r>
              <a:rPr lang="sr-Cyrl-RS" dirty="0" smtClean="0"/>
              <a:t>активности  </a:t>
            </a:r>
            <a:r>
              <a:rPr lang="sr-Cyrl-RS" dirty="0"/>
              <a:t>донео </a:t>
            </a:r>
            <a:r>
              <a:rPr lang="sr-Cyrl-RS" b="1" dirty="0"/>
              <a:t>промену параметара за одређивање новца који ће бити дат политичким странкама за редован рад</a:t>
            </a:r>
            <a:r>
              <a:rPr lang="sr-Cyrl-RS" dirty="0"/>
              <a:t> </a:t>
            </a:r>
            <a:r>
              <a:rPr lang="sr-Cyrl-RS" dirty="0" smtClean="0"/>
              <a:t> - сума </a:t>
            </a:r>
            <a:r>
              <a:rPr lang="sr-Cyrl-RS" dirty="0"/>
              <a:t>коју партије добијају је ефективно знатно већа. Ово повећање је </a:t>
            </a:r>
            <a:r>
              <a:rPr lang="sr-Cyrl-RS" b="1" dirty="0"/>
              <a:t>у директној супротности са препорукама</a:t>
            </a:r>
            <a:r>
              <a:rPr lang="sr-Cyrl-RS" dirty="0"/>
              <a:t> Венецијанске комисије и </a:t>
            </a:r>
            <a:r>
              <a:rPr lang="en-US" dirty="0"/>
              <a:t>ODIHR </a:t>
            </a:r>
            <a:endParaRPr lang="sr-Cyrl-RS" dirty="0" smtClean="0"/>
          </a:p>
          <a:p>
            <a:r>
              <a:rPr lang="sr-Cyrl-RS" dirty="0"/>
              <a:t>И</a:t>
            </a:r>
            <a:r>
              <a:rPr lang="sr-Cyrl-RS" dirty="0" smtClean="0"/>
              <a:t>з </a:t>
            </a:r>
            <a:r>
              <a:rPr lang="sr-Cyrl-RS" dirty="0"/>
              <a:t>буџета Републике Србије ће за финансирање редовног рада политичких странака ове године бити издвојено око 9 милиона евра, а из буџета АПВ, градова и општина између 1 и 1,5 милион евра, док ће у 2013, уколико буџети остану на сличном нивоу, издвајање из републичког буџета бити око 12 милиона евра а из буџета АПВ, градова и општина око 2,5 милиона евра, док је у 2011. за ову намену исплаћено мање од 7 милиона. </a:t>
            </a:r>
            <a:endParaRPr lang="en-US" dirty="0"/>
          </a:p>
          <a:p>
            <a:endParaRPr lang="en-US" dirty="0"/>
          </a:p>
        </p:txBody>
      </p:sp>
    </p:spTree>
    <p:extLst>
      <p:ext uri="{BB962C8B-B14F-4D97-AF65-F5344CB8AC3E}">
        <p14:creationId xmlns:p14="http://schemas.microsoft.com/office/powerpoint/2010/main" val="28500393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Последице повећаних буџетских издвајања</a:t>
            </a:r>
            <a:endParaRPr lang="en-US" dirty="0"/>
          </a:p>
        </p:txBody>
      </p:sp>
      <p:sp>
        <p:nvSpPr>
          <p:cNvPr id="3" name="Content Placeholder 2"/>
          <p:cNvSpPr>
            <a:spLocks noGrp="1"/>
          </p:cNvSpPr>
          <p:nvPr>
            <p:ph idx="1"/>
          </p:nvPr>
        </p:nvSpPr>
        <p:spPr/>
        <p:txBody>
          <a:bodyPr>
            <a:normAutofit fontScale="62500" lnSpcReduction="20000"/>
          </a:bodyPr>
          <a:lstStyle/>
          <a:p>
            <a:r>
              <a:rPr lang="sr-Cyrl-RS" dirty="0" smtClean="0"/>
              <a:t>Парламентарне </a:t>
            </a:r>
            <a:r>
              <a:rPr lang="sr-Cyrl-RS" dirty="0"/>
              <a:t>политичке </a:t>
            </a:r>
            <a:r>
              <a:rPr lang="sr-Cyrl-RS" dirty="0" smtClean="0"/>
              <a:t>странке ће </a:t>
            </a:r>
            <a:r>
              <a:rPr lang="sr-Cyrl-RS" dirty="0"/>
              <a:t>укупно гледано, већ 2012. </a:t>
            </a:r>
            <a:r>
              <a:rPr lang="sr-Cyrl-RS" dirty="0" smtClean="0"/>
              <a:t>добити из </a:t>
            </a:r>
            <a:r>
              <a:rPr lang="sr-Cyrl-RS" dirty="0"/>
              <a:t>буџета око 106% од укупних приказаних трошкова, а у 2013. години око 144% укупних </a:t>
            </a:r>
            <a:r>
              <a:rPr lang="sr-Cyrl-RS" dirty="0" smtClean="0"/>
              <a:t>трошкова за финансирање свог редовног рада; </a:t>
            </a:r>
          </a:p>
          <a:p>
            <a:r>
              <a:rPr lang="sr-Cyrl-RS" b="1" dirty="0" smtClean="0"/>
              <a:t>Под </a:t>
            </a:r>
            <a:r>
              <a:rPr lang="sr-Cyrl-RS" b="1" dirty="0"/>
              <a:t>условом</a:t>
            </a:r>
            <a:r>
              <a:rPr lang="sr-Cyrl-RS" dirty="0"/>
              <a:t> </a:t>
            </a:r>
            <a:r>
              <a:rPr lang="sr-Cyrl-RS" b="1" dirty="0"/>
              <a:t>да су актуелни партијски годишњи извештаји веродостојни</a:t>
            </a:r>
            <a:r>
              <a:rPr lang="sr-Cyrl-RS" dirty="0"/>
              <a:t>, </a:t>
            </a:r>
            <a:r>
              <a:rPr lang="sr-Cyrl-RS" dirty="0" smtClean="0"/>
              <a:t>партије </a:t>
            </a:r>
            <a:r>
              <a:rPr lang="sr-Cyrl-RS" dirty="0"/>
              <a:t>ће имати могућност: </a:t>
            </a:r>
            <a:endParaRPr lang="sr-Cyrl-RS" dirty="0" smtClean="0"/>
          </a:p>
          <a:p>
            <a:pPr lvl="1"/>
            <a:r>
              <a:rPr lang="sr-Cyrl-RS" dirty="0"/>
              <a:t>да о трошку пореских обвезника знатно повећају обим и цену својих активности у неизборном периоду (нпр. да запосле више особља или им повећају зараде, изнајме или купе скупље просторије за рад и опрему, повећају број публикација које деле и митинга које ће организовати итд.) </a:t>
            </a:r>
            <a:endParaRPr lang="en-US" dirty="0"/>
          </a:p>
          <a:p>
            <a:pPr lvl="1"/>
            <a:r>
              <a:rPr lang="sr-Cyrl-RS" dirty="0"/>
              <a:t>да у потпуности прекину наплату чланарине и прикупљање прилога, или да умање „партијски порез“ који наплаћују лицима изабраним на јавну функцију</a:t>
            </a:r>
            <a:endParaRPr lang="en-US" dirty="0"/>
          </a:p>
          <a:p>
            <a:pPr lvl="1"/>
            <a:r>
              <a:rPr lang="sr-Cyrl-RS" dirty="0"/>
              <a:t>да отплаћују дугове из изборне кампање или да прикупљају новац за нову кампању (што би било у супротности са начелом које примењује закон – да се средства буџета дају наменски за финансирање редовног рада </a:t>
            </a:r>
            <a:r>
              <a:rPr lang="sr-Cyrl-RS" b="1" dirty="0"/>
              <a:t>или</a:t>
            </a:r>
            <a:r>
              <a:rPr lang="sr-Cyrl-RS" dirty="0"/>
              <a:t> за покриће трошкова изборне кампање)</a:t>
            </a:r>
            <a:endParaRPr lang="en-US" dirty="0"/>
          </a:p>
          <a:p>
            <a:endParaRPr lang="en-US" dirty="0"/>
          </a:p>
          <a:p>
            <a:endParaRPr lang="en-US" dirty="0"/>
          </a:p>
        </p:txBody>
      </p:sp>
    </p:spTree>
    <p:extLst>
      <p:ext uri="{BB962C8B-B14F-4D97-AF65-F5344CB8AC3E}">
        <p14:creationId xmlns:p14="http://schemas.microsoft.com/office/powerpoint/2010/main" val="14365762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Закључак у вези са буџетским издвајањима</a:t>
            </a:r>
            <a:endParaRPr lang="en-US" dirty="0"/>
          </a:p>
        </p:txBody>
      </p:sp>
      <p:sp>
        <p:nvSpPr>
          <p:cNvPr id="3" name="Content Placeholder 2"/>
          <p:cNvSpPr>
            <a:spLocks noGrp="1"/>
          </p:cNvSpPr>
          <p:nvPr>
            <p:ph idx="1"/>
          </p:nvPr>
        </p:nvSpPr>
        <p:spPr/>
        <p:txBody>
          <a:bodyPr>
            <a:normAutofit fontScale="85000" lnSpcReduction="20000"/>
          </a:bodyPr>
          <a:lstStyle/>
          <a:p>
            <a:r>
              <a:rPr lang="sr-Cyrl-RS" dirty="0"/>
              <a:t>на укупном </a:t>
            </a:r>
            <a:r>
              <a:rPr lang="sr-Cyrl-RS" dirty="0" smtClean="0"/>
              <a:t>нивоу (за све странке), </a:t>
            </a:r>
            <a:r>
              <a:rPr lang="sr-Cyrl-RS" dirty="0"/>
              <a:t>могао би се извести закључак да ствари не ваљају на један од два начина – </a:t>
            </a:r>
            <a:r>
              <a:rPr lang="sr-Cyrl-RS" b="1" dirty="0"/>
              <a:t>или партијски извештаји битно одударају од стварног стања или су буџетска издвајања за странке превелика и озбиљно нарушавају међународни стандард добре праксе према којем финансирање из јавних и приватних извора треба да буде </a:t>
            </a:r>
            <a:r>
              <a:rPr lang="sr-Cyrl-RS" b="1" dirty="0" smtClean="0"/>
              <a:t>уравнотежено</a:t>
            </a:r>
            <a:endParaRPr lang="sr-Cyrl-RS" dirty="0"/>
          </a:p>
          <a:p>
            <a:r>
              <a:rPr lang="sr-Cyrl-RS" dirty="0"/>
              <a:t>ситуација сваке појединачне странке може </a:t>
            </a:r>
            <a:r>
              <a:rPr lang="sr-Cyrl-RS" dirty="0" smtClean="0"/>
              <a:t>се битно </a:t>
            </a:r>
            <a:r>
              <a:rPr lang="sr-Cyrl-RS" dirty="0"/>
              <a:t>разликовати, с обзиром на број освојених мандата, разгранатост страначке инфраструктуре, обим активности, дугове из претходног периода, положај (опозиција или власт) итд. </a:t>
            </a:r>
            <a:endParaRPr lang="en-US" dirty="0"/>
          </a:p>
          <a:p>
            <a:endParaRPr lang="en-US" dirty="0"/>
          </a:p>
        </p:txBody>
      </p:sp>
    </p:spTree>
    <p:extLst>
      <p:ext uri="{BB962C8B-B14F-4D97-AF65-F5344CB8AC3E}">
        <p14:creationId xmlns:p14="http://schemas.microsoft.com/office/powerpoint/2010/main" val="1898942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Структура расхода укупно</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260203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Структура расхода по странкама</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595718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Трошкови у извештајима</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34723730"/>
              </p:ext>
            </p:extLst>
          </p:nvPr>
        </p:nvGraphicFramePr>
        <p:xfrm>
          <a:off x="761999" y="1371598"/>
          <a:ext cx="7696202" cy="4237516"/>
        </p:xfrm>
        <a:graphic>
          <a:graphicData uri="http://schemas.openxmlformats.org/drawingml/2006/table">
            <a:tbl>
              <a:tblPr firstRow="1" firstCol="1" bandRow="1">
                <a:tableStyleId>{5C22544A-7EE6-4342-B048-85BDC9FD1C3A}</a:tableStyleId>
              </a:tblPr>
              <a:tblGrid>
                <a:gridCol w="684831"/>
                <a:gridCol w="847887"/>
                <a:gridCol w="929414"/>
                <a:gridCol w="750054"/>
                <a:gridCol w="880498"/>
                <a:gridCol w="815276"/>
                <a:gridCol w="1059858"/>
                <a:gridCol w="864192"/>
                <a:gridCol w="864192"/>
              </a:tblGrid>
              <a:tr h="1129287">
                <a:tc>
                  <a:txBody>
                    <a:bodyPr/>
                    <a:lstStyle/>
                    <a:p>
                      <a:pPr marL="0" marR="0" algn="ctr">
                        <a:spcBef>
                          <a:spcPts val="0"/>
                        </a:spcBef>
                        <a:spcAft>
                          <a:spcPts val="0"/>
                        </a:spcAft>
                      </a:pPr>
                      <a:r>
                        <a:rPr lang="en-US" sz="1000">
                          <a:effectLst/>
                        </a:rPr>
                        <a:t>странка</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Режијски и текући трошкови</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Трошкови рекламног материјала и публикација</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Трошкови јавних догађаја</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Обавезе по основу зарада</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Обавеза по основу ауторских хонорара и уговора о делу</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Трошкови стручног усавршавања и оспособљавања, међународне сарадње и рада са чланством</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Други трошкови</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Укупни трошкови</a:t>
                      </a:r>
                      <a:endParaRPr lang="en-US" sz="1000">
                        <a:effectLst/>
                        <a:latin typeface="Times New Roman"/>
                        <a:ea typeface="Times New Roman"/>
                      </a:endParaRPr>
                    </a:p>
                  </a:txBody>
                  <a:tcPr marL="68580" marR="68580" marT="0" marB="0" anchor="ctr"/>
                </a:tc>
              </a:tr>
              <a:tr h="182837">
                <a:tc>
                  <a:txBody>
                    <a:bodyPr/>
                    <a:lstStyle/>
                    <a:p>
                      <a:pPr marL="0" marR="0" algn="ctr">
                        <a:spcBef>
                          <a:spcPts val="0"/>
                        </a:spcBef>
                        <a:spcAft>
                          <a:spcPts val="0"/>
                        </a:spcAft>
                      </a:pPr>
                      <a:r>
                        <a:rPr lang="en-US" sz="1000">
                          <a:effectLst/>
                        </a:rPr>
                        <a:t>ДС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109.950.142</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736.351</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74.093.152</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361.440</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8.717.216</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64.046.079</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257.904.380</a:t>
                      </a:r>
                      <a:endParaRPr lang="en-US" sz="1000">
                        <a:effectLst/>
                        <a:latin typeface="Times New Roman"/>
                        <a:ea typeface="Times New Roman"/>
                      </a:endParaRPr>
                    </a:p>
                  </a:txBody>
                  <a:tcPr marL="68580" marR="68580" marT="0" marB="0" anchor="ctr"/>
                </a:tc>
              </a:tr>
              <a:tr h="182837">
                <a:tc>
                  <a:txBody>
                    <a:bodyPr/>
                    <a:lstStyle/>
                    <a:p>
                      <a:pPr marL="0" marR="0" algn="ctr">
                        <a:spcBef>
                          <a:spcPts val="0"/>
                        </a:spcBef>
                        <a:spcAft>
                          <a:spcPts val="0"/>
                        </a:spcAft>
                      </a:pPr>
                      <a:r>
                        <a:rPr lang="en-US" sz="1000">
                          <a:effectLst/>
                        </a:rPr>
                        <a:t>СНС</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10.244.371</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114.899</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1.677.030</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7.019.776</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385.390</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2.207.929</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21.649.395</a:t>
                      </a:r>
                      <a:endParaRPr lang="en-US" sz="1000">
                        <a:effectLst/>
                        <a:latin typeface="Times New Roman"/>
                        <a:ea typeface="Times New Roman"/>
                      </a:endParaRPr>
                    </a:p>
                  </a:txBody>
                  <a:tcPr marL="68580" marR="68580" marT="0" marB="0" anchor="ctr"/>
                </a:tc>
              </a:tr>
              <a:tr h="182837">
                <a:tc>
                  <a:txBody>
                    <a:bodyPr/>
                    <a:lstStyle/>
                    <a:p>
                      <a:pPr marL="0" marR="0" algn="ctr">
                        <a:spcBef>
                          <a:spcPts val="0"/>
                        </a:spcBef>
                        <a:spcAft>
                          <a:spcPts val="0"/>
                        </a:spcAft>
                      </a:pPr>
                      <a:r>
                        <a:rPr lang="en-US" sz="1000">
                          <a:effectLst/>
                        </a:rPr>
                        <a:t>ДСС</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26.148.599</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2.847.220</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1.377.035</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23.750.988</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743.155</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8.928.181</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63.795.178</a:t>
                      </a:r>
                      <a:endParaRPr lang="en-US" sz="1000">
                        <a:effectLst/>
                        <a:latin typeface="Times New Roman"/>
                        <a:ea typeface="Times New Roman"/>
                      </a:endParaRPr>
                    </a:p>
                  </a:txBody>
                  <a:tcPr marL="68580" marR="68580" marT="0" marB="0" anchor="ctr"/>
                </a:tc>
              </a:tr>
              <a:tr h="182837">
                <a:tc>
                  <a:txBody>
                    <a:bodyPr/>
                    <a:lstStyle/>
                    <a:p>
                      <a:pPr marL="0" marR="0" algn="ctr">
                        <a:spcBef>
                          <a:spcPts val="0"/>
                        </a:spcBef>
                        <a:spcAft>
                          <a:spcPts val="0"/>
                        </a:spcAft>
                      </a:pPr>
                      <a:r>
                        <a:rPr lang="en-US" sz="1000">
                          <a:effectLst/>
                        </a:rPr>
                        <a:t>СПС</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38.509.721</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1.372.547</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8.227.287</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42.285.525</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1.182.436</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47.184.332</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138.761.848</a:t>
                      </a:r>
                      <a:endParaRPr lang="en-US" sz="1000">
                        <a:effectLst/>
                        <a:latin typeface="Times New Roman"/>
                        <a:ea typeface="Times New Roman"/>
                      </a:endParaRPr>
                    </a:p>
                  </a:txBody>
                  <a:tcPr marL="68580" marR="68580" marT="0" marB="0" anchor="ctr"/>
                </a:tc>
              </a:tr>
              <a:tr h="182837">
                <a:tc>
                  <a:txBody>
                    <a:bodyPr/>
                    <a:lstStyle/>
                    <a:p>
                      <a:pPr marL="0" marR="0" algn="ctr">
                        <a:spcBef>
                          <a:spcPts val="0"/>
                        </a:spcBef>
                        <a:spcAft>
                          <a:spcPts val="0"/>
                        </a:spcAft>
                      </a:pPr>
                      <a:r>
                        <a:rPr lang="en-US" sz="1000">
                          <a:effectLst/>
                        </a:rPr>
                        <a:t>Г 17 Плус</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29.414.035</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2.995.243</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6.146.676</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22.657.393</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318.821</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61.532.168</a:t>
                      </a:r>
                      <a:endParaRPr lang="en-US" sz="1000">
                        <a:effectLst/>
                        <a:latin typeface="Times New Roman"/>
                        <a:ea typeface="Times New Roman"/>
                      </a:endParaRPr>
                    </a:p>
                  </a:txBody>
                  <a:tcPr marL="68580" marR="68580" marT="0" marB="0" anchor="ctr"/>
                </a:tc>
              </a:tr>
              <a:tr h="182837">
                <a:tc>
                  <a:txBody>
                    <a:bodyPr/>
                    <a:lstStyle/>
                    <a:p>
                      <a:pPr marL="0" marR="0" algn="ctr">
                        <a:spcBef>
                          <a:spcPts val="0"/>
                        </a:spcBef>
                        <a:spcAft>
                          <a:spcPts val="0"/>
                        </a:spcAft>
                      </a:pPr>
                      <a:r>
                        <a:rPr lang="en-US" sz="1000">
                          <a:effectLst/>
                        </a:rPr>
                        <a:t>СРС</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18.768.143</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3.719.555</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1.964.157</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40.360.078</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15.132.648</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23.579.271</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30.819.798</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134.343.650</a:t>
                      </a:r>
                      <a:endParaRPr lang="en-US" sz="1000">
                        <a:effectLst/>
                        <a:latin typeface="Times New Roman"/>
                        <a:ea typeface="Times New Roman"/>
                      </a:endParaRPr>
                    </a:p>
                  </a:txBody>
                  <a:tcPr marL="68580" marR="68580" marT="0" marB="0" anchor="ctr"/>
                </a:tc>
              </a:tr>
              <a:tr h="182837">
                <a:tc>
                  <a:txBody>
                    <a:bodyPr/>
                    <a:lstStyle/>
                    <a:p>
                      <a:pPr marL="0" marR="0" algn="ctr">
                        <a:spcBef>
                          <a:spcPts val="0"/>
                        </a:spcBef>
                        <a:spcAft>
                          <a:spcPts val="0"/>
                        </a:spcAft>
                      </a:pPr>
                      <a:r>
                        <a:rPr lang="en-US" sz="1000">
                          <a:effectLst/>
                        </a:rPr>
                        <a:t>ЛДП</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20.048.642</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2.086.415</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5.761.291</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609.192</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541.635</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534.989</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444.472</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30.026.636</a:t>
                      </a:r>
                      <a:endParaRPr lang="en-US" sz="1000">
                        <a:effectLst/>
                        <a:latin typeface="Times New Roman"/>
                        <a:ea typeface="Times New Roman"/>
                      </a:endParaRPr>
                    </a:p>
                  </a:txBody>
                  <a:tcPr marL="68580" marR="68580" marT="0" marB="0" anchor="ctr"/>
                </a:tc>
              </a:tr>
              <a:tr h="182837">
                <a:tc>
                  <a:txBody>
                    <a:bodyPr/>
                    <a:lstStyle/>
                    <a:p>
                      <a:pPr marL="0" marR="0" algn="ctr">
                        <a:spcBef>
                          <a:spcPts val="0"/>
                        </a:spcBef>
                        <a:spcAft>
                          <a:spcPts val="0"/>
                        </a:spcAft>
                      </a:pPr>
                      <a:r>
                        <a:rPr lang="en-US" sz="1000">
                          <a:effectLst/>
                        </a:rPr>
                        <a:t>ПУПС</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17.413.331</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615.367</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309.927</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7.811.713</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54.997</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26.205.335</a:t>
                      </a:r>
                      <a:endParaRPr lang="en-US" sz="1000">
                        <a:effectLst/>
                        <a:latin typeface="Times New Roman"/>
                        <a:ea typeface="Times New Roman"/>
                      </a:endParaRPr>
                    </a:p>
                  </a:txBody>
                  <a:tcPr marL="68580" marR="68580" marT="0" marB="0" anchor="ctr"/>
                </a:tc>
              </a:tr>
              <a:tr h="182837">
                <a:tc>
                  <a:txBody>
                    <a:bodyPr/>
                    <a:lstStyle/>
                    <a:p>
                      <a:pPr marL="0" marR="0" algn="ctr">
                        <a:spcBef>
                          <a:spcPts val="0"/>
                        </a:spcBef>
                        <a:spcAft>
                          <a:spcPts val="0"/>
                        </a:spcAft>
                      </a:pPr>
                      <a:r>
                        <a:rPr lang="en-US" sz="1000">
                          <a:effectLst/>
                        </a:rPr>
                        <a:t>ЛСВ</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8.651.897</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11.527.427</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1.480.951</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2.593.760</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485.182</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4.677.345</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29.416.562</a:t>
                      </a:r>
                      <a:endParaRPr lang="en-US" sz="1000">
                        <a:effectLst/>
                        <a:latin typeface="Times New Roman"/>
                        <a:ea typeface="Times New Roman"/>
                      </a:endParaRPr>
                    </a:p>
                  </a:txBody>
                  <a:tcPr marL="68580" marR="68580" marT="0" marB="0" anchor="ctr"/>
                </a:tc>
              </a:tr>
              <a:tr h="182837">
                <a:tc>
                  <a:txBody>
                    <a:bodyPr/>
                    <a:lstStyle/>
                    <a:p>
                      <a:pPr marL="0" marR="0" algn="ctr">
                        <a:spcBef>
                          <a:spcPts val="0"/>
                        </a:spcBef>
                        <a:spcAft>
                          <a:spcPts val="0"/>
                        </a:spcAft>
                      </a:pPr>
                      <a:r>
                        <a:rPr lang="en-US" sz="1000">
                          <a:effectLst/>
                        </a:rPr>
                        <a:t>НС</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13.624.090</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3.730.867</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7.169.497</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5.950.238</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496.709</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8.520.237</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39.491.638</a:t>
                      </a:r>
                      <a:endParaRPr lang="en-US" sz="1000">
                        <a:effectLst/>
                        <a:latin typeface="Times New Roman"/>
                        <a:ea typeface="Times New Roman"/>
                      </a:endParaRPr>
                    </a:p>
                  </a:txBody>
                  <a:tcPr marL="68580" marR="68580" marT="0" marB="0" anchor="ctr"/>
                </a:tc>
              </a:tr>
              <a:tr h="182837">
                <a:tc>
                  <a:txBody>
                    <a:bodyPr/>
                    <a:lstStyle/>
                    <a:p>
                      <a:pPr marL="0" marR="0" algn="ctr">
                        <a:spcBef>
                          <a:spcPts val="0"/>
                        </a:spcBef>
                        <a:spcAft>
                          <a:spcPts val="0"/>
                        </a:spcAft>
                      </a:pPr>
                      <a:r>
                        <a:rPr lang="en-US" sz="1000">
                          <a:effectLst/>
                        </a:rPr>
                        <a:t>СПО</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11.012.556</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884.503</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3.275.206</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6.715.691</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21.887.956</a:t>
                      </a:r>
                      <a:endParaRPr lang="en-US" sz="1000">
                        <a:effectLst/>
                        <a:latin typeface="Times New Roman"/>
                        <a:ea typeface="Times New Roman"/>
                      </a:endParaRPr>
                    </a:p>
                  </a:txBody>
                  <a:tcPr marL="68580" marR="68580" marT="0" marB="0" anchor="ctr"/>
                </a:tc>
              </a:tr>
              <a:tr h="182837">
                <a:tc>
                  <a:txBody>
                    <a:bodyPr/>
                    <a:lstStyle/>
                    <a:p>
                      <a:pPr marL="0" marR="0" algn="ctr">
                        <a:spcBef>
                          <a:spcPts val="0"/>
                        </a:spcBef>
                        <a:spcAft>
                          <a:spcPts val="0"/>
                        </a:spcAft>
                      </a:pPr>
                      <a:r>
                        <a:rPr lang="en-US" sz="1000">
                          <a:effectLst/>
                        </a:rPr>
                        <a:t>СДПС</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3.127.556</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595.120</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dirty="0">
                          <a:effectLst/>
                        </a:rPr>
                        <a:t>2.128.769</a:t>
                      </a:r>
                      <a:endParaRPr lang="en-US" sz="10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728.294</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6.579.739</a:t>
                      </a:r>
                      <a:endParaRPr lang="en-US" sz="1000">
                        <a:effectLst/>
                        <a:latin typeface="Times New Roman"/>
                        <a:ea typeface="Times New Roman"/>
                      </a:endParaRPr>
                    </a:p>
                  </a:txBody>
                  <a:tcPr marL="68580" marR="68580" marT="0" marB="0" anchor="ctr"/>
                </a:tc>
              </a:tr>
              <a:tr h="182837">
                <a:tc>
                  <a:txBody>
                    <a:bodyPr/>
                    <a:lstStyle/>
                    <a:p>
                      <a:pPr marL="0" marR="0" algn="ctr">
                        <a:spcBef>
                          <a:spcPts val="0"/>
                        </a:spcBef>
                        <a:spcAft>
                          <a:spcPts val="0"/>
                        </a:spcAft>
                      </a:pPr>
                      <a:r>
                        <a:rPr lang="en-US" sz="1000">
                          <a:effectLst/>
                        </a:rPr>
                        <a:t>ЈС</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10.723.996</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262.276</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1.170.464</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1.330.933</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7.076.177</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569.838</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21.133.684</a:t>
                      </a:r>
                      <a:endParaRPr lang="en-US" sz="1000">
                        <a:effectLst/>
                        <a:latin typeface="Times New Roman"/>
                        <a:ea typeface="Times New Roman"/>
                      </a:endParaRPr>
                    </a:p>
                  </a:txBody>
                  <a:tcPr marL="68580" marR="68580" marT="0" marB="0" anchor="ctr"/>
                </a:tc>
              </a:tr>
              <a:tr h="182837">
                <a:tc>
                  <a:txBody>
                    <a:bodyPr/>
                    <a:lstStyle/>
                    <a:p>
                      <a:pPr marL="0" marR="0" algn="ctr">
                        <a:spcBef>
                          <a:spcPts val="0"/>
                        </a:spcBef>
                        <a:spcAft>
                          <a:spcPts val="0"/>
                        </a:spcAft>
                      </a:pPr>
                      <a:r>
                        <a:rPr lang="en-US" sz="1000">
                          <a:effectLst/>
                        </a:rPr>
                        <a:t>СВМ</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2.104.664</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3.112.534</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1.217.880</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5.511.434</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1.133.885</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1.729.116</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6.062.016</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20.871.529</a:t>
                      </a:r>
                      <a:endParaRPr lang="en-US" sz="1000">
                        <a:effectLst/>
                        <a:latin typeface="Times New Roman"/>
                        <a:ea typeface="Times New Roman"/>
                      </a:endParaRPr>
                    </a:p>
                  </a:txBody>
                  <a:tcPr marL="68580" marR="68580" marT="0" marB="0" anchor="ctr"/>
                </a:tc>
              </a:tr>
              <a:tr h="182837">
                <a:tc>
                  <a:txBody>
                    <a:bodyPr/>
                    <a:lstStyle/>
                    <a:p>
                      <a:pPr marL="0" marR="0" algn="ctr">
                        <a:spcBef>
                          <a:spcPts val="0"/>
                        </a:spcBef>
                        <a:spcAft>
                          <a:spcPts val="0"/>
                        </a:spcAft>
                      </a:pPr>
                      <a:r>
                        <a:rPr lang="en-US" sz="1000">
                          <a:effectLst/>
                        </a:rPr>
                        <a:t>СДУ</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7.255.748</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197.457</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836.797</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2.596.638</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279.479</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11.166.119</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22.332.238</a:t>
                      </a:r>
                      <a:endParaRPr lang="en-US" sz="1000">
                        <a:effectLst/>
                        <a:latin typeface="Times New Roman"/>
                        <a:ea typeface="Times New Roman"/>
                      </a:endParaRPr>
                    </a:p>
                  </a:txBody>
                  <a:tcPr marL="68580" marR="68580" marT="0" marB="0" anchor="ctr"/>
                </a:tc>
              </a:tr>
              <a:tr h="182837">
                <a:tc>
                  <a:txBody>
                    <a:bodyPr/>
                    <a:lstStyle/>
                    <a:p>
                      <a:pPr marL="0" marR="0" algn="ctr">
                        <a:spcBef>
                          <a:spcPts val="0"/>
                        </a:spcBef>
                        <a:spcAft>
                          <a:spcPts val="0"/>
                        </a:spcAft>
                      </a:pPr>
                      <a:r>
                        <a:rPr lang="en-US" sz="1000">
                          <a:effectLst/>
                        </a:rPr>
                        <a:t>ПСС</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208.933</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 </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345.396</a:t>
                      </a:r>
                      <a:endParaRPr lang="en-US" sz="10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000">
                          <a:effectLst/>
                        </a:rPr>
                        <a:t>554.329</a:t>
                      </a:r>
                      <a:endParaRPr lang="en-US" sz="1000">
                        <a:effectLst/>
                        <a:latin typeface="Times New Roman"/>
                        <a:ea typeface="Times New Roman"/>
                      </a:endParaRPr>
                    </a:p>
                  </a:txBody>
                  <a:tcPr marL="68580" marR="68580" marT="0" marB="0" anchor="ctr"/>
                </a:tc>
              </a:tr>
              <a:tr h="182837">
                <a:tc>
                  <a:txBody>
                    <a:bodyPr/>
                    <a:lstStyle/>
                    <a:p>
                      <a:pPr marL="0" marR="0">
                        <a:spcBef>
                          <a:spcPts val="0"/>
                        </a:spcBef>
                        <a:spcAft>
                          <a:spcPts val="0"/>
                        </a:spcAft>
                      </a:pPr>
                      <a:r>
                        <a:rPr lang="en-US" sz="1000">
                          <a:effectLst/>
                        </a:rPr>
                        <a:t>збир</a:t>
                      </a:r>
                      <a:endParaRPr lang="en-US" sz="10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000">
                          <a:effectLst/>
                        </a:rPr>
                        <a:t>327.206.424</a:t>
                      </a:r>
                      <a:endParaRPr lang="en-US" sz="10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000">
                          <a:effectLst/>
                        </a:rPr>
                        <a:t>34.797.781</a:t>
                      </a:r>
                      <a:endParaRPr lang="en-US" sz="10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000">
                          <a:effectLst/>
                        </a:rPr>
                        <a:t>38.630.964</a:t>
                      </a:r>
                      <a:endParaRPr lang="en-US" sz="10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000">
                          <a:effectLst/>
                        </a:rPr>
                        <a:t>231.002.766</a:t>
                      </a:r>
                      <a:endParaRPr lang="en-US" sz="10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000">
                          <a:effectLst/>
                        </a:rPr>
                        <a:t>28.074.668</a:t>
                      </a:r>
                      <a:endParaRPr lang="en-US" sz="10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000">
                          <a:effectLst/>
                        </a:rPr>
                        <a:t>45.086.229</a:t>
                      </a:r>
                      <a:endParaRPr lang="en-US" sz="10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000">
                          <a:effectLst/>
                        </a:rPr>
                        <a:t>191.687.433</a:t>
                      </a:r>
                      <a:endParaRPr lang="en-US" sz="10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000" dirty="0">
                          <a:effectLst/>
                        </a:rPr>
                        <a:t>896.486.265</a:t>
                      </a:r>
                      <a:endParaRPr lang="en-US" sz="1000" dirty="0">
                        <a:effectLst/>
                        <a:latin typeface="Times New Roman"/>
                        <a:ea typeface="Times New Roman"/>
                      </a:endParaRPr>
                    </a:p>
                  </a:txBody>
                  <a:tcPr marL="68580" marR="68580" marT="0" marB="0" anchor="b"/>
                </a:tc>
              </a:tr>
            </a:tbl>
          </a:graphicData>
        </a:graphic>
      </p:graphicFrame>
    </p:spTree>
    <p:extLst>
      <p:ext uri="{BB962C8B-B14F-4D97-AF65-F5344CB8AC3E}">
        <p14:creationId xmlns:p14="http://schemas.microsoft.com/office/powerpoint/2010/main" val="35891397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О појединим врстама трошкова</a:t>
            </a:r>
            <a:endParaRPr lang="en-US" dirty="0"/>
          </a:p>
        </p:txBody>
      </p:sp>
      <p:sp>
        <p:nvSpPr>
          <p:cNvPr id="3" name="Content Placeholder 2"/>
          <p:cNvSpPr>
            <a:spLocks noGrp="1"/>
          </p:cNvSpPr>
          <p:nvPr>
            <p:ph idx="1"/>
          </p:nvPr>
        </p:nvSpPr>
        <p:spPr/>
        <p:txBody>
          <a:bodyPr>
            <a:normAutofit fontScale="70000" lnSpcReduction="20000"/>
          </a:bodyPr>
          <a:lstStyle/>
          <a:p>
            <a:r>
              <a:rPr lang="sr-Cyrl-RS" dirty="0"/>
              <a:t>највише збуњује податак да је и поред веома детаљног обрасца за извештавање значајан део расхода завршио у „другим трошковима“ који нису спецификовани (191,7 милиона динара, или преко 20% укупних расхода</a:t>
            </a:r>
            <a:r>
              <a:rPr lang="sr-Cyrl-RS" dirty="0" smtClean="0"/>
              <a:t>) и поред детаљности обрасца</a:t>
            </a:r>
          </a:p>
          <a:p>
            <a:r>
              <a:rPr lang="sr-Cyrl-RS" dirty="0" smtClean="0"/>
              <a:t>Претпоставке: трошкови истраживања јавног мнења, плаћање ранијих дугова, куповина опреме ...</a:t>
            </a:r>
          </a:p>
          <a:p>
            <a:r>
              <a:rPr lang="sr-Cyrl-RS" dirty="0"/>
              <a:t>У „другим трошковима“ највећи апсолутни износи се могу наћи у извештајима ДС (64 милиона), СПС (47,1 милион), Г17Плус (30 милиона). Овај вид трошкова је упадљиво велик код СДУ (где, са 11,1 милион чини половину укупних расхода), код ДСС (8,9 милиона), НС (8,5), као и код СВМ (6 милиона или 30% укупних расхода), СПО (6,7 милиона или око 30% укупних расхода) и ЛСВ (4,7 милиона динара).</a:t>
            </a:r>
            <a:endParaRPr lang="en-US" dirty="0"/>
          </a:p>
        </p:txBody>
      </p:sp>
    </p:spTree>
    <p:extLst>
      <p:ext uri="{BB962C8B-B14F-4D97-AF65-F5344CB8AC3E}">
        <p14:creationId xmlns:p14="http://schemas.microsoft.com/office/powerpoint/2010/main" val="10741304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Режијски и текући трошкови</a:t>
            </a:r>
            <a:endParaRPr lang="en-US" dirty="0"/>
          </a:p>
        </p:txBody>
      </p:sp>
      <p:sp>
        <p:nvSpPr>
          <p:cNvPr id="3" name="Content Placeholder 2"/>
          <p:cNvSpPr>
            <a:spLocks noGrp="1"/>
          </p:cNvSpPr>
          <p:nvPr>
            <p:ph idx="1"/>
          </p:nvPr>
        </p:nvSpPr>
        <p:spPr/>
        <p:txBody>
          <a:bodyPr>
            <a:normAutofit fontScale="55000" lnSpcReduction="20000"/>
          </a:bodyPr>
          <a:lstStyle/>
          <a:p>
            <a:r>
              <a:rPr lang="sr-Cyrl-RS" dirty="0"/>
              <a:t>укупно 327,2 милиона динара (више од 3 милиона евра или преко 35% укупних пријављених расхода). Код ових трошкова треба имати у виду да политичке странке, на основу Закона и одлука органа локалне самоуправе веома често добијају повлашћене услове закупа просторија у власништву градова и општина и да се то право нарочито често даје оним странкама које су заступљене у локалним скупштинама, тако да је стварна вредност ових расхода далеко већа. </a:t>
            </a:r>
            <a:endParaRPr lang="en-US" dirty="0"/>
          </a:p>
          <a:p>
            <a:r>
              <a:rPr lang="sr-Cyrl-RS" dirty="0"/>
              <a:t>Кад је реч о апсулутним износима, највише новца за ове намене издвојила је ДС – око 110 милиона динара или трећина од онога што су приказале све посматране странке. Ови расходи су били значајни и код СПС (38,5 милиона), Г17 Плус (29,4), ДСС (26,1), ЛДП (20), СРС (18,7), ПУПС (17,4), НС (13,6), СПО (11), ЈС (10,7), СНС (10,2), ЛСВ (8,6) и СДУ (7,2 милиона динара). </a:t>
            </a:r>
            <a:endParaRPr lang="sr-Cyrl-RS" dirty="0" smtClean="0"/>
          </a:p>
          <a:p>
            <a:r>
              <a:rPr lang="sr-Cyrl-RS" dirty="0" smtClean="0"/>
              <a:t>Подаци </a:t>
            </a:r>
            <a:r>
              <a:rPr lang="sr-Cyrl-RS" dirty="0"/>
              <a:t>су изненађујући, јер би се с разлогом могло очекивати да ова табела одражава развијеност партијске инфраструктуре (број функционалних регионалних, градских, општинских и месних одбора), </a:t>
            </a:r>
            <a:r>
              <a:rPr lang="sr-Cyrl-RS" dirty="0" smtClean="0"/>
              <a:t>мада </a:t>
            </a:r>
            <a:r>
              <a:rPr lang="sr-Cyrl-RS" dirty="0"/>
              <a:t>се поређење не може вршити директно, јер је могуће да странке са истим бројем одбора имају у закупу пословни простор различите величине и квалитета, да више или мање трошке на грејање и телефон итд. </a:t>
            </a:r>
            <a:endParaRPr lang="sr-Cyrl-RS" dirty="0" smtClean="0"/>
          </a:p>
        </p:txBody>
      </p:sp>
    </p:spTree>
    <p:extLst>
      <p:ext uri="{BB962C8B-B14F-4D97-AF65-F5344CB8AC3E}">
        <p14:creationId xmlns:p14="http://schemas.microsoft.com/office/powerpoint/2010/main" val="1734634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Зараде запослених</a:t>
            </a:r>
            <a:endParaRPr lang="en-US" dirty="0"/>
          </a:p>
        </p:txBody>
      </p:sp>
      <p:sp>
        <p:nvSpPr>
          <p:cNvPr id="3" name="Content Placeholder 2"/>
          <p:cNvSpPr>
            <a:spLocks noGrp="1"/>
          </p:cNvSpPr>
          <p:nvPr>
            <p:ph idx="1"/>
          </p:nvPr>
        </p:nvSpPr>
        <p:spPr/>
        <p:txBody>
          <a:bodyPr>
            <a:normAutofit fontScale="62500" lnSpcReduction="20000"/>
          </a:bodyPr>
          <a:lstStyle/>
          <a:p>
            <a:r>
              <a:rPr lang="sr-Cyrl-RS" dirty="0"/>
              <a:t>231 милион пријављених расхода или око ¼ укупних </a:t>
            </a:r>
            <a:r>
              <a:rPr lang="sr-Cyrl-RS" dirty="0" smtClean="0"/>
              <a:t>трошкова</a:t>
            </a:r>
          </a:p>
          <a:p>
            <a:r>
              <a:rPr lang="sr-Cyrl-RS" dirty="0" smtClean="0"/>
              <a:t>у </a:t>
            </a:r>
            <a:r>
              <a:rPr lang="sr-Cyrl-RS" dirty="0"/>
              <a:t>политичким странкама запослено мало људи (вероватно између 50 и 100 чак и међу већим партијама) или да зараде у њима нису нарочито </a:t>
            </a:r>
            <a:r>
              <a:rPr lang="sr-Cyrl-RS" dirty="0" smtClean="0"/>
              <a:t>високе</a:t>
            </a:r>
          </a:p>
          <a:p>
            <a:r>
              <a:rPr lang="sr-Cyrl-RS" dirty="0" smtClean="0"/>
              <a:t>Трошак </a:t>
            </a:r>
            <a:r>
              <a:rPr lang="sr-Cyrl-RS" dirty="0"/>
              <a:t>за плате је значајан у ДС (74 милиона динара), СПС и СРС (преко 40 милиона динара), те у ДСС и Г17 Плус (преко 20 милиона динара), знатно мањи у СНС (7 милиона), а с обзиром на висину укупних расхода, веома битан и код НС, СВМ (преко 5 милиона динара), и нешто мање код СПО и ЛСВ (око 3 милиона). </a:t>
            </a:r>
            <a:endParaRPr lang="sr-Cyrl-RS" dirty="0" smtClean="0"/>
          </a:p>
          <a:p>
            <a:r>
              <a:rPr lang="sr-Cyrl-RS" dirty="0" smtClean="0"/>
              <a:t>Само </a:t>
            </a:r>
            <a:r>
              <a:rPr lang="sr-Cyrl-RS" dirty="0"/>
              <a:t>неке од странака су осим зарада исплаћивале и уговоре о делу или ауторске хонораре. Овај трошак је веома висок код СРС (15,1 милион динара) и ПУПС (7,8 милиона динара, где представља вероватно замену за трошкове запослених који су на нули), веома висок у односу на укупне расходе код СДУ (2,6 милиона динара) и битан код СВМ (1,3 милиона), док га половина посматраних партија уопште нема. </a:t>
            </a:r>
            <a:endParaRPr lang="en-US" dirty="0"/>
          </a:p>
        </p:txBody>
      </p:sp>
    </p:spTree>
    <p:extLst>
      <p:ext uri="{BB962C8B-B14F-4D97-AF65-F5344CB8AC3E}">
        <p14:creationId xmlns:p14="http://schemas.microsoft.com/office/powerpoint/2010/main" val="4084925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Ко има обавезу?</a:t>
            </a:r>
            <a:endParaRPr lang="en-US" dirty="0"/>
          </a:p>
        </p:txBody>
      </p:sp>
      <p:sp>
        <p:nvSpPr>
          <p:cNvPr id="3" name="Content Placeholder 2"/>
          <p:cNvSpPr>
            <a:spLocks noGrp="1"/>
          </p:cNvSpPr>
          <p:nvPr>
            <p:ph idx="1"/>
          </p:nvPr>
        </p:nvSpPr>
        <p:spPr/>
        <p:txBody>
          <a:bodyPr>
            <a:normAutofit fontScale="92500" lnSpcReduction="20000"/>
          </a:bodyPr>
          <a:lstStyle/>
          <a:p>
            <a:r>
              <a:rPr lang="sr-Cyrl-RS" dirty="0" smtClean="0"/>
              <a:t>Свака политичка странка која је била регистрована 2011. (85 политичких странака које су уписане у ранијим годинама или током 2011.)</a:t>
            </a:r>
          </a:p>
          <a:p>
            <a:r>
              <a:rPr lang="sr-Cyrl-RS" dirty="0" smtClean="0"/>
              <a:t>Свака коалиција или група грађана која је 2011. имала представнике у скупштини Србије, Војводине, града или општине (не постоји регистар, на основу резултата локалних избора из 2008. може се претпоставити да има најмање 80 група грађана које су имале ову обавезу) </a:t>
            </a:r>
            <a:endParaRPr lang="en-US" dirty="0"/>
          </a:p>
        </p:txBody>
      </p:sp>
    </p:spTree>
    <p:extLst>
      <p:ext uri="{BB962C8B-B14F-4D97-AF65-F5344CB8AC3E}">
        <p14:creationId xmlns:p14="http://schemas.microsoft.com/office/powerpoint/2010/main" val="6171750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Обавезни расходи из јавних извора</a:t>
            </a:r>
            <a:endParaRPr lang="en-US" dirty="0"/>
          </a:p>
        </p:txBody>
      </p:sp>
      <p:sp>
        <p:nvSpPr>
          <p:cNvPr id="3" name="Content Placeholder 2"/>
          <p:cNvSpPr>
            <a:spLocks noGrp="1"/>
          </p:cNvSpPr>
          <p:nvPr>
            <p:ph idx="1"/>
          </p:nvPr>
        </p:nvSpPr>
        <p:spPr/>
        <p:txBody>
          <a:bodyPr>
            <a:normAutofit fontScale="55000" lnSpcReduction="20000"/>
          </a:bodyPr>
          <a:lstStyle/>
          <a:p>
            <a:r>
              <a:rPr lang="sr-Cyrl-RS" dirty="0"/>
              <a:t>На флуидну категорију „трошкова стручног усавршавања и оспособљавања, међународне сарадње и рада са чланством“, партије су укупно потрошиле 45 милиона динара, од чега Српска радикална странка више од половине укупног износа. </a:t>
            </a:r>
            <a:endParaRPr lang="sr-Cyrl-RS" dirty="0" smtClean="0"/>
          </a:p>
          <a:p>
            <a:r>
              <a:rPr lang="sr-Cyrl-RS" dirty="0" smtClean="0"/>
              <a:t>СРС </a:t>
            </a:r>
            <a:r>
              <a:rPr lang="sr-Cyrl-RS" dirty="0"/>
              <a:t>је у овој рубрици пријавила трошкове штампања својих публикација и </a:t>
            </a:r>
            <a:r>
              <a:rPr lang="sr-Cyrl-RS" dirty="0" smtClean="0"/>
              <a:t>књига; висок </a:t>
            </a:r>
            <a:r>
              <a:rPr lang="sr-Cyrl-RS" dirty="0"/>
              <a:t>износ може наћи код ДС (8,7 милиона) али и код ЈС (7 милиона), док је код других странака вишеструко мањи (нпр. 1,1 милион код СПС, 1,7 милиона код СВМ и мање од милион динара код ДСС, ЛДП, ЛСВ и СНС, док НС, СПО, СДПС и ПСС нису ништа пријавили у овој </a:t>
            </a:r>
            <a:r>
              <a:rPr lang="sr-Cyrl-RS" dirty="0" smtClean="0"/>
              <a:t>рубрици)</a:t>
            </a:r>
          </a:p>
          <a:p>
            <a:r>
              <a:rPr lang="sr-Cyrl-RS" dirty="0" smtClean="0"/>
              <a:t>Трошкови </a:t>
            </a:r>
            <a:r>
              <a:rPr lang="sr-Cyrl-RS" dirty="0"/>
              <a:t>у оквиру ове категорије су веома различите природе. </a:t>
            </a:r>
            <a:r>
              <a:rPr lang="sr-Cyrl-RS" dirty="0" smtClean="0"/>
              <a:t>Код </a:t>
            </a:r>
            <a:r>
              <a:rPr lang="sr-Cyrl-RS" dirty="0"/>
              <a:t>ЈС највећи део расхода отишао на „организоване посете чланова партије Јагодини“, код ДС на „стручно усавршавање“ и чланарину у међународној партијској асоцијацији, док у извештају СВМ половина приказаног износа отпада на „седницу председништва </a:t>
            </a:r>
            <a:r>
              <a:rPr lang="sr-Cyrl-RS" dirty="0" smtClean="0"/>
              <a:t>странке“</a:t>
            </a:r>
          </a:p>
          <a:p>
            <a:r>
              <a:rPr lang="sr-Cyrl-RS" dirty="0" smtClean="0"/>
              <a:t>Ова </a:t>
            </a:r>
            <a:r>
              <a:rPr lang="sr-Cyrl-RS" dirty="0"/>
              <a:t>категорија расхода је занимљива и зато што </a:t>
            </a:r>
            <a:r>
              <a:rPr lang="sr-Cyrl-RS" b="1" dirty="0"/>
              <a:t>постоји Законом установљена обавеза да најмање 5% новца који политичка странка добије из буџета буде утрошено за ове намене на годишњем нивоу.</a:t>
            </a:r>
            <a:r>
              <a:rPr lang="sr-Cyrl-RS" dirty="0"/>
              <a:t> Ову законску обавезу су успели да </a:t>
            </a:r>
            <a:r>
              <a:rPr lang="sr-Cyrl-RS" dirty="0" smtClean="0"/>
              <a:t>испуне Јединствена </a:t>
            </a:r>
            <a:r>
              <a:rPr lang="sr-Cyrl-RS" dirty="0"/>
              <a:t>Србија, СНС </a:t>
            </a:r>
            <a:r>
              <a:rPr lang="sr-Cyrl-RS" dirty="0" smtClean="0"/>
              <a:t>, </a:t>
            </a:r>
            <a:r>
              <a:rPr lang="sr-Cyrl-RS" dirty="0"/>
              <a:t>СРС и ДС</a:t>
            </a:r>
            <a:endParaRPr lang="en-US" dirty="0"/>
          </a:p>
        </p:txBody>
      </p:sp>
    </p:spTree>
    <p:extLst>
      <p:ext uri="{BB962C8B-B14F-4D97-AF65-F5344CB8AC3E}">
        <p14:creationId xmlns:p14="http://schemas.microsoft.com/office/powerpoint/2010/main" val="42494473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Трошкови јавних догађаја</a:t>
            </a:r>
            <a:endParaRPr lang="en-US" dirty="0"/>
          </a:p>
        </p:txBody>
      </p:sp>
      <p:sp>
        <p:nvSpPr>
          <p:cNvPr id="3" name="Content Placeholder 2"/>
          <p:cNvSpPr>
            <a:spLocks noGrp="1"/>
          </p:cNvSpPr>
          <p:nvPr>
            <p:ph idx="1"/>
          </p:nvPr>
        </p:nvSpPr>
        <p:spPr/>
        <p:txBody>
          <a:bodyPr>
            <a:normAutofit fontScale="62500" lnSpcReduction="20000"/>
          </a:bodyPr>
          <a:lstStyle/>
          <a:p>
            <a:r>
              <a:rPr lang="sr-Cyrl-RS" dirty="0"/>
              <a:t>Јавни догађаји су странке коштали укупно 38,6 милиона динара. од чега је највише платила Социјалистичка партија Србије (8,2 милиона динара), затим Нова Србија (7,2 милиона), Г17 Плус (6,1 милион), ЛДП (5,7 милиона), СДПС (2,1 милион), СРС (1,9 милиона), СНС (1,6 милиона), и ЛСВ, ДСС, ЈС и СВМ између 1 и 1,5 милиона динара, а никакве трошкове ове врсте нису пријавиле ДС, СПО, СДУ и ПСС. </a:t>
            </a:r>
            <a:endParaRPr lang="sr-Cyrl-RS" dirty="0" smtClean="0"/>
          </a:p>
          <a:p>
            <a:r>
              <a:rPr lang="sr-Cyrl-RS" dirty="0" smtClean="0"/>
              <a:t>СПС: </a:t>
            </a:r>
            <a:r>
              <a:rPr lang="sr-Cyrl-RS" dirty="0"/>
              <a:t>трошкови закупа „за друге видове јавних догађаја“ чиниле највећи део трошка (мање од 7 милиона динара), а путни трошкови око милион. Код Нове Србије закуп просторија учествује са 1,2 милиона, путни трошкови са 3,3 а остало са 2,5 милиона у овој категорији. Код СНС, која је, између осталог, заједно са коалиционим партнерима организовала два велика митинга у центру Београда (у фебруару и априлу 2011) је за организацију митинга пријављено укупно 324 хиљаде динара, а за „друге типове јавних догађаја“ (поред скупштина, конвенција, митинга, трибина, конференција за штампу) 1,3 милиона. СРС је пријавила за организацију митинга 1,8 милиона динара, од чега мање од 600 хиљада отпада на закуп просторија</a:t>
            </a:r>
            <a:r>
              <a:rPr lang="sr-Cyrl-RS" dirty="0" smtClean="0"/>
              <a:t>.</a:t>
            </a:r>
            <a:r>
              <a:rPr lang="sr-Cyrl-RS" dirty="0"/>
              <a:t> </a:t>
            </a:r>
            <a:endParaRPr lang="en-US" dirty="0"/>
          </a:p>
        </p:txBody>
      </p:sp>
    </p:spTree>
    <p:extLst>
      <p:ext uri="{BB962C8B-B14F-4D97-AF65-F5344CB8AC3E}">
        <p14:creationId xmlns:p14="http://schemas.microsoft.com/office/powerpoint/2010/main" val="23787762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Рекламни материјал и публикације</a:t>
            </a:r>
            <a:endParaRPr lang="en-US" dirty="0"/>
          </a:p>
        </p:txBody>
      </p:sp>
      <p:sp>
        <p:nvSpPr>
          <p:cNvPr id="3" name="Content Placeholder 2"/>
          <p:cNvSpPr>
            <a:spLocks noGrp="1"/>
          </p:cNvSpPr>
          <p:nvPr>
            <p:ph idx="1"/>
          </p:nvPr>
        </p:nvSpPr>
        <p:spPr/>
        <p:txBody>
          <a:bodyPr>
            <a:normAutofit fontScale="92500" lnSpcReduction="10000"/>
          </a:bodyPr>
          <a:lstStyle/>
          <a:p>
            <a:r>
              <a:rPr lang="sr-Cyrl-RS" dirty="0" smtClean="0"/>
              <a:t>Код </a:t>
            </a:r>
            <a:r>
              <a:rPr lang="sr-Cyrl-RS" dirty="0"/>
              <a:t>ових расхода убедљиво предњачи Лига социјалдемократа Војводине (са 11,5 милиона), преко 3 милиона трошка су пријавили СВМ, НС и СРС, преко 2 милиона ДСС, Г 17 Плус и ЛДП, преко милион СПС, а сви остали мање од те цифре. „Лигаши“ су највише издвојили за штампу брошура, летака и другог материјала, затим за његову дистрибуцију (преко 3 милиона динара) и за дизајн и израду материјала (2,4 милиона). </a:t>
            </a:r>
            <a:endParaRPr lang="en-US" dirty="0"/>
          </a:p>
          <a:p>
            <a:endParaRPr lang="en-US" dirty="0"/>
          </a:p>
        </p:txBody>
      </p:sp>
    </p:spTree>
    <p:extLst>
      <p:ext uri="{BB962C8B-B14F-4D97-AF65-F5344CB8AC3E}">
        <p14:creationId xmlns:p14="http://schemas.microsoft.com/office/powerpoint/2010/main" val="19679215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Поређење са извештајима из ранијих година</a:t>
            </a:r>
            <a:endParaRPr lang="en-US" dirty="0"/>
          </a:p>
        </p:txBody>
      </p:sp>
      <p:sp>
        <p:nvSpPr>
          <p:cNvPr id="3" name="Content Placeholder 2"/>
          <p:cNvSpPr>
            <a:spLocks noGrp="1"/>
          </p:cNvSpPr>
          <p:nvPr>
            <p:ph idx="1"/>
          </p:nvPr>
        </p:nvSpPr>
        <p:spPr/>
        <p:txBody>
          <a:bodyPr>
            <a:noAutofit/>
          </a:bodyPr>
          <a:lstStyle/>
          <a:p>
            <a:r>
              <a:rPr lang="sr-Cyrl-RS" sz="1800" dirty="0" smtClean="0"/>
              <a:t>Поређење тешко због другачије форме извештавања</a:t>
            </a:r>
          </a:p>
          <a:p>
            <a:r>
              <a:rPr lang="sr-Cyrl-RS" sz="1800" b="1" dirty="0" smtClean="0"/>
              <a:t>готово </a:t>
            </a:r>
            <a:r>
              <a:rPr lang="sr-Cyrl-RS" sz="1800" b="1" dirty="0"/>
              <a:t>исти ниво прихода и расхода странака као и у 2011</a:t>
            </a:r>
            <a:r>
              <a:rPr lang="sr-Cyrl-RS" sz="1800" dirty="0"/>
              <a:t> – 820,4 милиона динара расхода и 892 милиона динара прихода (у 2011. су приходи и расходи око 896 милиона динара</a:t>
            </a:r>
            <a:r>
              <a:rPr lang="sr-Cyrl-RS" sz="1800" dirty="0" smtClean="0"/>
              <a:t>) </a:t>
            </a:r>
            <a:endParaRPr lang="en-US" sz="1800" dirty="0"/>
          </a:p>
          <a:p>
            <a:r>
              <a:rPr lang="sr-Cyrl-RS" sz="1800" b="1" dirty="0" smtClean="0"/>
              <a:t>Приходи </a:t>
            </a:r>
            <a:r>
              <a:rPr lang="sr-Cyrl-RS" sz="1800" b="1" dirty="0"/>
              <a:t>од чланарина опали у односу на раније године</a:t>
            </a:r>
            <a:r>
              <a:rPr lang="sr-Cyrl-RS" sz="1800" dirty="0"/>
              <a:t> – 2009. године су износили 121,4 милиона динара, следеће године 154,3 милиона, а 2011. свега 97 милиона динара. </a:t>
            </a:r>
            <a:r>
              <a:rPr lang="sr-Cyrl-RS" sz="1800" dirty="0" smtClean="0"/>
              <a:t>У ДС прикупљање чланарине преполовљено</a:t>
            </a:r>
            <a:r>
              <a:rPr lang="sr-Cyrl-RS" sz="1800" dirty="0"/>
              <a:t>, док је код других странка, укупно гледано, дошло до повећања (са 25 милиона у 2009. и 35 милиона у 2010. на око 45 милиона динара у 2011). У том повећању највише је учествовала Г17 Плус (готово троструко више прихода од чланарина него у 2010.); код СПС, СРС и ЛСВ је забележен значајан пад у односу на претходну годину, а СНС је по први пут пријавила приходе по овом основу у 2011</a:t>
            </a:r>
            <a:r>
              <a:rPr lang="sr-Cyrl-RS" sz="1800" dirty="0" smtClean="0"/>
              <a:t>. </a:t>
            </a:r>
          </a:p>
          <a:p>
            <a:r>
              <a:rPr lang="sr-Cyrl-RS" sz="1800" dirty="0"/>
              <a:t> </a:t>
            </a:r>
            <a:r>
              <a:rPr lang="sr-Cyrl-RS" sz="1800" dirty="0" smtClean="0"/>
              <a:t>Трошкови </a:t>
            </a:r>
            <a:r>
              <a:rPr lang="sr-Cyrl-RS" sz="1800" dirty="0"/>
              <a:t>исплаћених зарада са порезима и доприносима у 2009 износили 195 милиона динара, у 2010. години 219,5 милиона динара а у 2011. години 231 милион</a:t>
            </a:r>
            <a:r>
              <a:rPr lang="sr-Cyrl-RS" sz="1800" dirty="0" smtClean="0"/>
              <a:t>.</a:t>
            </a:r>
            <a:endParaRPr lang="en-US" sz="1800" dirty="0"/>
          </a:p>
        </p:txBody>
      </p:sp>
    </p:spTree>
    <p:extLst>
      <p:ext uri="{BB962C8B-B14F-4D97-AF65-F5344CB8AC3E}">
        <p14:creationId xmlns:p14="http://schemas.microsoft.com/office/powerpoint/2010/main" val="35046016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О пројекту</a:t>
            </a:r>
            <a:endParaRPr lang="en-US" dirty="0"/>
          </a:p>
        </p:txBody>
      </p:sp>
      <p:sp>
        <p:nvSpPr>
          <p:cNvPr id="3" name="Content Placeholder 2"/>
          <p:cNvSpPr>
            <a:spLocks noGrp="1"/>
          </p:cNvSpPr>
          <p:nvPr>
            <p:ph idx="1"/>
          </p:nvPr>
        </p:nvSpPr>
        <p:spPr/>
        <p:txBody>
          <a:bodyPr>
            <a:normAutofit fontScale="92500" lnSpcReduction="10000"/>
          </a:bodyPr>
          <a:lstStyle/>
          <a:p>
            <a:r>
              <a:rPr lang="sr-Cyrl-RS" dirty="0"/>
              <a:t>Овај текст је сачињен у оквиру пројекта организације Транспарентност – Србија </a:t>
            </a:r>
            <a:r>
              <a:rPr lang="sr-Cyrl-RS" i="1" dirty="0"/>
              <a:t>Мониторинг финансирања изборне кампање, </a:t>
            </a:r>
            <a:r>
              <a:rPr lang="sr-Cyrl-RS" dirty="0"/>
              <a:t>који је подржан од стране Међународне фондације за изборне системе </a:t>
            </a:r>
            <a:r>
              <a:rPr lang="sr-Latn-RS" dirty="0"/>
              <a:t>(</a:t>
            </a:r>
            <a:r>
              <a:rPr lang="en-US" dirty="0"/>
              <a:t>IFES</a:t>
            </a:r>
            <a:r>
              <a:rPr lang="sr-Latn-RS" dirty="0"/>
              <a:t>) </a:t>
            </a:r>
            <a:r>
              <a:rPr lang="sr-Cyrl-RS" dirty="0"/>
              <a:t>и Америчке агенције за међународни развој</a:t>
            </a:r>
            <a:r>
              <a:rPr lang="sr-Latn-RS" dirty="0"/>
              <a:t> (USAID)</a:t>
            </a:r>
            <a:r>
              <a:rPr lang="sr-Cyrl-RS" dirty="0"/>
              <a:t> и регионалног пројекта </a:t>
            </a:r>
            <a:r>
              <a:rPr lang="en-US" dirty="0"/>
              <a:t>CRINIS </a:t>
            </a:r>
            <a:r>
              <a:rPr lang="sr-Cyrl-RS" dirty="0"/>
              <a:t>у земљама Западног Балкана, који спроводи </a:t>
            </a:r>
            <a:r>
              <a:rPr lang="sr-Latn-RS" dirty="0"/>
              <a:t>TransparencyInternational. </a:t>
            </a:r>
            <a:r>
              <a:rPr lang="sr-Cyrl-RS" dirty="0"/>
              <a:t>Изнети ставови не морају представљати ставове донатора.</a:t>
            </a:r>
            <a:endParaRPr lang="en-US" dirty="0"/>
          </a:p>
          <a:p>
            <a:endParaRPr lang="en-US" dirty="0"/>
          </a:p>
        </p:txBody>
      </p:sp>
    </p:spTree>
    <p:extLst>
      <p:ext uri="{BB962C8B-B14F-4D97-AF65-F5344CB8AC3E}">
        <p14:creationId xmlns:p14="http://schemas.microsoft.com/office/powerpoint/2010/main" val="1808175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Ко је испунио обавезу пријављивања?</a:t>
            </a:r>
            <a:endParaRPr lang="en-US" dirty="0"/>
          </a:p>
        </p:txBody>
      </p:sp>
      <p:sp>
        <p:nvSpPr>
          <p:cNvPr id="3" name="Content Placeholder 2"/>
          <p:cNvSpPr>
            <a:spLocks noGrp="1"/>
          </p:cNvSpPr>
          <p:nvPr>
            <p:ph idx="1"/>
          </p:nvPr>
        </p:nvSpPr>
        <p:spPr/>
        <p:txBody>
          <a:bodyPr>
            <a:normAutofit fontScale="92500"/>
          </a:bodyPr>
          <a:lstStyle/>
          <a:p>
            <a:r>
              <a:rPr lang="sr-Cyrl-RS" dirty="0" smtClean="0"/>
              <a:t>На сајту Агенције за борбу против корупције објављено је 48 годишњих финансијских извештаја, на основу чега се може закључити да је извештаје доставило око ¼ обвезника, али и да се међу њима налазе најзначајнији политички субјекти (они који су били заступљени у Народној скупштини</a:t>
            </a:r>
            <a:r>
              <a:rPr lang="sr-Cyrl-RS" dirty="0" smtClean="0"/>
              <a:t>)</a:t>
            </a:r>
            <a:r>
              <a:rPr lang="en-US" dirty="0" smtClean="0"/>
              <a:t>. </a:t>
            </a:r>
          </a:p>
          <a:p>
            <a:r>
              <a:rPr lang="sr-Cyrl-RS" dirty="0" smtClean="0"/>
              <a:t>Обавезу је испунило 46 од 85 регистрованих политичких странака и само две групе грађана</a:t>
            </a:r>
            <a:endParaRPr lang="en-US" dirty="0"/>
          </a:p>
        </p:txBody>
      </p:sp>
    </p:spTree>
    <p:extLst>
      <p:ext uri="{BB962C8B-B14F-4D97-AF65-F5344CB8AC3E}">
        <p14:creationId xmlns:p14="http://schemas.microsoft.com/office/powerpoint/2010/main" val="1338874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Ко је испунио обавезу објављивања у Службеном Гласнику (подаци до 7. маја)?</a:t>
            </a:r>
            <a:endParaRPr lang="en-US" dirty="0"/>
          </a:p>
        </p:txBody>
      </p:sp>
      <p:sp>
        <p:nvSpPr>
          <p:cNvPr id="3" name="Content Placeholder 2"/>
          <p:cNvSpPr>
            <a:spLocks noGrp="1"/>
          </p:cNvSpPr>
          <p:nvPr>
            <p:ph idx="1"/>
          </p:nvPr>
        </p:nvSpPr>
        <p:spPr/>
        <p:txBody>
          <a:bodyPr>
            <a:normAutofit fontScale="70000" lnSpcReduction="20000"/>
          </a:bodyPr>
          <a:lstStyle/>
          <a:p>
            <a:pPr lvl="0"/>
            <a:r>
              <a:rPr lang="en-US" dirty="0" err="1"/>
              <a:t>Јединствена</a:t>
            </a:r>
            <a:r>
              <a:rPr lang="en-US" dirty="0"/>
              <a:t> </a:t>
            </a:r>
            <a:r>
              <a:rPr lang="en-US" dirty="0" err="1"/>
              <a:t>Србија</a:t>
            </a:r>
            <a:r>
              <a:rPr lang="en-US" dirty="0"/>
              <a:t> – </a:t>
            </a:r>
            <a:r>
              <a:rPr lang="en-US" dirty="0" err="1"/>
              <a:t>доставила</a:t>
            </a:r>
            <a:r>
              <a:rPr lang="en-US" dirty="0"/>
              <a:t> 12.04.2012. </a:t>
            </a:r>
            <a:r>
              <a:rPr lang="en-US" dirty="0" err="1"/>
              <a:t>године</a:t>
            </a:r>
            <a:r>
              <a:rPr lang="en-US" dirty="0"/>
              <a:t> </a:t>
            </a:r>
            <a:r>
              <a:rPr lang="sr-Cyrl-RS" dirty="0"/>
              <a:t>и </a:t>
            </a:r>
            <a:r>
              <a:rPr lang="en-US" dirty="0" err="1"/>
              <a:t>допуну</a:t>
            </a:r>
            <a:r>
              <a:rPr lang="en-US" dirty="0"/>
              <a:t> 3.5.2012. </a:t>
            </a:r>
            <a:r>
              <a:rPr lang="en-US" dirty="0" err="1"/>
              <a:t>године</a:t>
            </a:r>
            <a:endParaRPr lang="en-US" dirty="0"/>
          </a:p>
          <a:p>
            <a:pPr lvl="0"/>
            <a:r>
              <a:rPr lang="en-US" dirty="0" err="1"/>
              <a:t>Заједно</a:t>
            </a:r>
            <a:r>
              <a:rPr lang="en-US" dirty="0"/>
              <a:t> </a:t>
            </a:r>
            <a:r>
              <a:rPr lang="en-US" dirty="0" err="1"/>
              <a:t>за</a:t>
            </a:r>
            <a:r>
              <a:rPr lang="en-US" dirty="0"/>
              <a:t> </a:t>
            </a:r>
            <a:r>
              <a:rPr lang="en-US" dirty="0" err="1"/>
              <a:t>Шумадију</a:t>
            </a:r>
            <a:r>
              <a:rPr lang="en-US" dirty="0"/>
              <a:t> – </a:t>
            </a:r>
            <a:r>
              <a:rPr lang="en-US" dirty="0" err="1"/>
              <a:t>доставила</a:t>
            </a:r>
            <a:r>
              <a:rPr lang="en-US" dirty="0"/>
              <a:t> 18.4.2012. </a:t>
            </a:r>
            <a:r>
              <a:rPr lang="en-US" dirty="0" err="1"/>
              <a:t>године</a:t>
            </a:r>
            <a:endParaRPr lang="en-US" dirty="0"/>
          </a:p>
          <a:p>
            <a:pPr lvl="0"/>
            <a:r>
              <a:rPr lang="en-US" dirty="0" err="1"/>
              <a:t>Лига</a:t>
            </a:r>
            <a:r>
              <a:rPr lang="en-US" dirty="0"/>
              <a:t> </a:t>
            </a:r>
            <a:r>
              <a:rPr lang="en-US" dirty="0" err="1"/>
              <a:t>социјалдемократа</a:t>
            </a:r>
            <a:r>
              <a:rPr lang="en-US" dirty="0"/>
              <a:t> </a:t>
            </a:r>
            <a:r>
              <a:rPr lang="en-US" dirty="0" err="1"/>
              <a:t>Војводине</a:t>
            </a:r>
            <a:r>
              <a:rPr lang="en-US" dirty="0"/>
              <a:t> – </a:t>
            </a:r>
            <a:r>
              <a:rPr lang="en-US" dirty="0" err="1"/>
              <a:t>доставила</a:t>
            </a:r>
            <a:r>
              <a:rPr lang="en-US" dirty="0"/>
              <a:t> 19.4.2012. </a:t>
            </a:r>
            <a:r>
              <a:rPr lang="en-US" dirty="0" err="1"/>
              <a:t>године</a:t>
            </a:r>
            <a:endParaRPr lang="en-US" dirty="0"/>
          </a:p>
          <a:p>
            <a:pPr lvl="0"/>
            <a:r>
              <a:rPr lang="en-US" dirty="0" err="1"/>
              <a:t>Демократска</a:t>
            </a:r>
            <a:r>
              <a:rPr lang="en-US" dirty="0"/>
              <a:t> </a:t>
            </a:r>
            <a:r>
              <a:rPr lang="en-US" dirty="0" err="1"/>
              <a:t>странка</a:t>
            </a:r>
            <a:r>
              <a:rPr lang="en-US" dirty="0"/>
              <a:t> – </a:t>
            </a:r>
            <a:r>
              <a:rPr lang="en-US" dirty="0" err="1"/>
              <a:t>доставила</a:t>
            </a:r>
            <a:r>
              <a:rPr lang="en-US" dirty="0"/>
              <a:t> 19.4.2012. </a:t>
            </a:r>
            <a:r>
              <a:rPr lang="en-US" dirty="0" err="1"/>
              <a:t>године</a:t>
            </a:r>
            <a:endParaRPr lang="en-US" dirty="0"/>
          </a:p>
          <a:p>
            <a:pPr lvl="0"/>
            <a:r>
              <a:rPr lang="en-US" dirty="0" err="1"/>
              <a:t>Покрет</a:t>
            </a:r>
            <a:r>
              <a:rPr lang="en-US" dirty="0"/>
              <a:t> </a:t>
            </a:r>
            <a:r>
              <a:rPr lang="en-US" dirty="0" err="1"/>
              <a:t>снага</a:t>
            </a:r>
            <a:r>
              <a:rPr lang="en-US" dirty="0"/>
              <a:t> </a:t>
            </a:r>
            <a:r>
              <a:rPr lang="en-US" dirty="0" err="1"/>
              <a:t>Србије</a:t>
            </a:r>
            <a:r>
              <a:rPr lang="en-US" dirty="0"/>
              <a:t> БК – </a:t>
            </a:r>
            <a:r>
              <a:rPr lang="en-US" dirty="0" err="1"/>
              <a:t>доставио</a:t>
            </a:r>
            <a:r>
              <a:rPr lang="en-US" dirty="0"/>
              <a:t> 20.4.2012. </a:t>
            </a:r>
            <a:r>
              <a:rPr lang="en-US" dirty="0" err="1"/>
              <a:t>године</a:t>
            </a:r>
            <a:endParaRPr lang="en-US" dirty="0"/>
          </a:p>
          <a:p>
            <a:pPr lvl="0"/>
            <a:r>
              <a:rPr lang="en-US" dirty="0" err="1"/>
              <a:t>Уједињена</a:t>
            </a:r>
            <a:r>
              <a:rPr lang="en-US" dirty="0"/>
              <a:t> </a:t>
            </a:r>
            <a:r>
              <a:rPr lang="en-US" dirty="0" err="1"/>
              <a:t>сељачка</a:t>
            </a:r>
            <a:r>
              <a:rPr lang="en-US" dirty="0"/>
              <a:t> </a:t>
            </a:r>
            <a:r>
              <a:rPr lang="en-US" dirty="0" err="1"/>
              <a:t>странка</a:t>
            </a:r>
            <a:r>
              <a:rPr lang="en-US" dirty="0"/>
              <a:t> – </a:t>
            </a:r>
            <a:r>
              <a:rPr lang="en-US" dirty="0" err="1"/>
              <a:t>доставила</a:t>
            </a:r>
            <a:r>
              <a:rPr lang="en-US" dirty="0"/>
              <a:t> 25.4.2012. </a:t>
            </a:r>
            <a:r>
              <a:rPr lang="en-US" dirty="0" err="1"/>
              <a:t>године</a:t>
            </a:r>
            <a:endParaRPr lang="en-US" dirty="0"/>
          </a:p>
          <a:p>
            <a:pPr lvl="0"/>
            <a:r>
              <a:rPr lang="en-US" dirty="0" err="1"/>
              <a:t>Савез</a:t>
            </a:r>
            <a:r>
              <a:rPr lang="en-US" dirty="0"/>
              <a:t> </a:t>
            </a:r>
            <a:r>
              <a:rPr lang="en-US" dirty="0" err="1"/>
              <a:t>војвођанских</a:t>
            </a:r>
            <a:r>
              <a:rPr lang="en-US" dirty="0"/>
              <a:t> </a:t>
            </a:r>
            <a:r>
              <a:rPr lang="en-US" dirty="0" err="1"/>
              <a:t>Мађара</a:t>
            </a:r>
            <a:r>
              <a:rPr lang="en-US" dirty="0"/>
              <a:t> – </a:t>
            </a:r>
            <a:r>
              <a:rPr lang="en-US" dirty="0" err="1"/>
              <a:t>доставио</a:t>
            </a:r>
            <a:r>
              <a:rPr lang="en-US" dirty="0"/>
              <a:t> 24.4.2012. </a:t>
            </a:r>
            <a:r>
              <a:rPr lang="en-US" dirty="0" err="1"/>
              <a:t>године</a:t>
            </a:r>
            <a:endParaRPr lang="en-US" dirty="0"/>
          </a:p>
          <a:p>
            <a:pPr lvl="0"/>
            <a:r>
              <a:rPr lang="en-US" dirty="0" err="1"/>
              <a:t>Демократски</a:t>
            </a:r>
            <a:r>
              <a:rPr lang="en-US" dirty="0"/>
              <a:t> </a:t>
            </a:r>
            <a:r>
              <a:rPr lang="en-US" dirty="0" err="1"/>
              <a:t>савез</a:t>
            </a:r>
            <a:r>
              <a:rPr lang="en-US" dirty="0"/>
              <a:t> </a:t>
            </a:r>
            <a:r>
              <a:rPr lang="en-US" dirty="0" err="1"/>
              <a:t>Хрвата</a:t>
            </a:r>
            <a:r>
              <a:rPr lang="en-US" dirty="0"/>
              <a:t> у </a:t>
            </a:r>
            <a:r>
              <a:rPr lang="en-US" dirty="0" err="1"/>
              <a:t>Војводини</a:t>
            </a:r>
            <a:r>
              <a:rPr lang="en-US" dirty="0"/>
              <a:t> – </a:t>
            </a:r>
            <a:r>
              <a:rPr lang="en-US" dirty="0" err="1"/>
              <a:t>доставио</a:t>
            </a:r>
            <a:r>
              <a:rPr lang="en-US" dirty="0"/>
              <a:t> 24.4.2012. </a:t>
            </a:r>
            <a:r>
              <a:rPr lang="en-US" dirty="0" err="1"/>
              <a:t>године</a:t>
            </a:r>
            <a:endParaRPr lang="en-US" dirty="0"/>
          </a:p>
          <a:p>
            <a:pPr lvl="0"/>
            <a:r>
              <a:rPr lang="en-US" dirty="0" err="1"/>
              <a:t>Демократска</a:t>
            </a:r>
            <a:r>
              <a:rPr lang="en-US" dirty="0"/>
              <a:t> </a:t>
            </a:r>
            <a:r>
              <a:rPr lang="en-US" dirty="0" err="1"/>
              <a:t>странка</a:t>
            </a:r>
            <a:r>
              <a:rPr lang="en-US" dirty="0"/>
              <a:t> </a:t>
            </a:r>
            <a:r>
              <a:rPr lang="en-US" dirty="0" err="1"/>
              <a:t>Србије</a:t>
            </a:r>
            <a:r>
              <a:rPr lang="en-US" dirty="0"/>
              <a:t> – </a:t>
            </a:r>
            <a:r>
              <a:rPr lang="en-US" dirty="0" err="1"/>
              <a:t>доставила</a:t>
            </a:r>
            <a:r>
              <a:rPr lang="en-US" dirty="0"/>
              <a:t> 24.4.2012. </a:t>
            </a:r>
            <a:r>
              <a:rPr lang="en-US" dirty="0" err="1"/>
              <a:t>године</a:t>
            </a:r>
            <a:endParaRPr lang="en-US" dirty="0"/>
          </a:p>
          <a:p>
            <a:pPr lvl="0"/>
            <a:r>
              <a:rPr lang="en-US" dirty="0" err="1"/>
              <a:t>Српска</a:t>
            </a:r>
            <a:r>
              <a:rPr lang="en-US" dirty="0"/>
              <a:t> </a:t>
            </a:r>
            <a:r>
              <a:rPr lang="en-US" dirty="0" err="1"/>
              <a:t>напредна</a:t>
            </a:r>
            <a:r>
              <a:rPr lang="en-US" dirty="0"/>
              <a:t> </a:t>
            </a:r>
            <a:r>
              <a:rPr lang="en-US" dirty="0" err="1"/>
              <a:t>странка</a:t>
            </a:r>
            <a:r>
              <a:rPr lang="en-US" dirty="0"/>
              <a:t> – </a:t>
            </a:r>
            <a:r>
              <a:rPr lang="en-US" dirty="0" err="1"/>
              <a:t>доставила</a:t>
            </a:r>
            <a:r>
              <a:rPr lang="en-US" dirty="0"/>
              <a:t> 25.4.2012. </a:t>
            </a:r>
            <a:r>
              <a:rPr lang="en-US" dirty="0" err="1"/>
              <a:t>године</a:t>
            </a:r>
            <a:endParaRPr lang="en-US" dirty="0"/>
          </a:p>
          <a:p>
            <a:pPr lvl="0"/>
            <a:r>
              <a:rPr lang="en-US" dirty="0" err="1"/>
              <a:t>Либерално</a:t>
            </a:r>
            <a:r>
              <a:rPr lang="en-US" dirty="0"/>
              <a:t> </a:t>
            </a:r>
            <a:r>
              <a:rPr lang="en-US" dirty="0" err="1"/>
              <a:t>демократска</a:t>
            </a:r>
            <a:r>
              <a:rPr lang="en-US" dirty="0"/>
              <a:t> </a:t>
            </a:r>
            <a:r>
              <a:rPr lang="en-US" dirty="0" err="1"/>
              <a:t>партија</a:t>
            </a:r>
            <a:r>
              <a:rPr lang="en-US" dirty="0"/>
              <a:t> – </a:t>
            </a:r>
            <a:r>
              <a:rPr lang="en-US" dirty="0" err="1"/>
              <a:t>доставила</a:t>
            </a:r>
            <a:r>
              <a:rPr lang="en-US" dirty="0"/>
              <a:t> 25.4.2012. </a:t>
            </a:r>
            <a:r>
              <a:rPr lang="en-US" dirty="0" err="1"/>
              <a:t>године</a:t>
            </a:r>
            <a:endParaRPr lang="en-US" dirty="0"/>
          </a:p>
          <a:p>
            <a:endParaRPr lang="en-US" dirty="0"/>
          </a:p>
        </p:txBody>
      </p:sp>
    </p:spTree>
    <p:extLst>
      <p:ext uri="{BB962C8B-B14F-4D97-AF65-F5344CB8AC3E}">
        <p14:creationId xmlns:p14="http://schemas.microsoft.com/office/powerpoint/2010/main" val="3214906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Ко није испунио обавезу објављивања на страначком сајту?</a:t>
            </a:r>
            <a:endParaRPr lang="en-US" dirty="0"/>
          </a:p>
        </p:txBody>
      </p:sp>
      <p:sp>
        <p:nvSpPr>
          <p:cNvPr id="3" name="Content Placeholder 2"/>
          <p:cNvSpPr>
            <a:spLocks noGrp="1"/>
          </p:cNvSpPr>
          <p:nvPr>
            <p:ph idx="1"/>
          </p:nvPr>
        </p:nvSpPr>
        <p:spPr/>
        <p:txBody>
          <a:bodyPr/>
          <a:lstStyle/>
          <a:p>
            <a:r>
              <a:rPr lang="sr-Cyrl-RS" dirty="0" smtClean="0"/>
              <a:t>Од 18 већих политичких странака чији су сајтови проверавани, на сајтовима СПС</a:t>
            </a:r>
            <a:r>
              <a:rPr lang="sr-Cyrl-RS" dirty="0"/>
              <a:t>, ПУПС, СПО, НС и СДУ, </a:t>
            </a:r>
            <a:r>
              <a:rPr lang="sr-Cyrl-RS" dirty="0" smtClean="0"/>
              <a:t>ове годишње финансијске извештаје нисмо могли да пронађемо ни </a:t>
            </a:r>
            <a:r>
              <a:rPr lang="sr-Cyrl-RS" dirty="0"/>
              <a:t>до 7. јуна </a:t>
            </a:r>
            <a:r>
              <a:rPr lang="sr-Cyrl-RS" dirty="0" smtClean="0"/>
              <a:t>2012.</a:t>
            </a:r>
            <a:endParaRPr lang="en-US" dirty="0"/>
          </a:p>
        </p:txBody>
      </p:sp>
    </p:spTree>
    <p:extLst>
      <p:ext uri="{BB962C8B-B14F-4D97-AF65-F5344CB8AC3E}">
        <p14:creationId xmlns:p14="http://schemas.microsoft.com/office/powerpoint/2010/main" val="6864554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Однос прихода и расхода</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75656848"/>
              </p:ext>
            </p:extLst>
          </p:nvPr>
        </p:nvGraphicFramePr>
        <p:xfrm>
          <a:off x="762000" y="1447800"/>
          <a:ext cx="7543800" cy="5158544"/>
        </p:xfrm>
        <a:graphic>
          <a:graphicData uri="http://schemas.openxmlformats.org/drawingml/2006/table">
            <a:tbl>
              <a:tblPr firstRow="1" firstCol="1" bandRow="1">
                <a:tableStyleId>{5C22544A-7EE6-4342-B048-85BDC9FD1C3A}</a:tableStyleId>
              </a:tblPr>
              <a:tblGrid>
                <a:gridCol w="3160741"/>
                <a:gridCol w="4383059"/>
              </a:tblGrid>
              <a:tr h="1232394">
                <a:tc>
                  <a:txBody>
                    <a:bodyPr/>
                    <a:lstStyle/>
                    <a:p>
                      <a:pPr marL="0" marR="0">
                        <a:lnSpc>
                          <a:spcPct val="115000"/>
                        </a:lnSpc>
                        <a:spcBef>
                          <a:spcPts val="0"/>
                        </a:spcBef>
                        <a:spcAft>
                          <a:spcPts val="0"/>
                        </a:spcAft>
                      </a:pPr>
                      <a:r>
                        <a:rPr lang="en-US" sz="1400" dirty="0" err="1">
                          <a:effectLst/>
                        </a:rPr>
                        <a:t>Странка</a:t>
                      </a:r>
                      <a:endParaRPr lang="en-US" sz="1400" dirty="0">
                        <a:effectLst/>
                        <a:latin typeface="Calibri"/>
                        <a:ea typeface="Calibri"/>
                        <a:cs typeface="Times New Roman"/>
                      </a:endParaRPr>
                    </a:p>
                  </a:txBody>
                  <a:tcPr marL="68580" marR="68580" marT="0" marB="0" anchor="b"/>
                </a:tc>
                <a:tc>
                  <a:txBody>
                    <a:bodyPr/>
                    <a:lstStyle/>
                    <a:p>
                      <a:pPr marL="0" marR="0" algn="ctr">
                        <a:lnSpc>
                          <a:spcPct val="115000"/>
                        </a:lnSpc>
                        <a:spcBef>
                          <a:spcPts val="0"/>
                        </a:spcBef>
                        <a:spcAft>
                          <a:spcPts val="0"/>
                        </a:spcAft>
                      </a:pPr>
                      <a:r>
                        <a:rPr lang="en-US" sz="1400">
                          <a:effectLst/>
                        </a:rPr>
                        <a:t>Стање на крају 2011.</a:t>
                      </a:r>
                      <a:endParaRPr lang="en-US" sz="1400">
                        <a:effectLst/>
                        <a:latin typeface="Calibri"/>
                        <a:ea typeface="Calibri"/>
                        <a:cs typeface="Times New Roman"/>
                      </a:endParaRPr>
                    </a:p>
                  </a:txBody>
                  <a:tcPr marL="68580" marR="68580" marT="0" marB="0" anchor="ctr"/>
                </a:tc>
              </a:tr>
              <a:tr h="190555">
                <a:tc>
                  <a:txBody>
                    <a:bodyPr/>
                    <a:lstStyle/>
                    <a:p>
                      <a:pPr marL="0" marR="0" algn="ctr">
                        <a:lnSpc>
                          <a:spcPct val="115000"/>
                        </a:lnSpc>
                        <a:spcBef>
                          <a:spcPts val="0"/>
                        </a:spcBef>
                        <a:spcAft>
                          <a:spcPts val="0"/>
                        </a:spcAft>
                      </a:pPr>
                      <a:r>
                        <a:rPr lang="en-US" sz="1400">
                          <a:effectLst/>
                        </a:rPr>
                        <a:t>ДС </a:t>
                      </a:r>
                      <a:endParaRPr lang="en-US" sz="14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695.709</a:t>
                      </a:r>
                      <a:endParaRPr lang="en-US" sz="1400">
                        <a:effectLst/>
                        <a:latin typeface="Calibri"/>
                        <a:ea typeface="Calibri"/>
                        <a:cs typeface="Times New Roman"/>
                      </a:endParaRPr>
                    </a:p>
                  </a:txBody>
                  <a:tcPr marL="68580" marR="68580" marT="0" marB="0" anchor="ctr"/>
                </a:tc>
              </a:tr>
              <a:tr h="190555">
                <a:tc>
                  <a:txBody>
                    <a:bodyPr/>
                    <a:lstStyle/>
                    <a:p>
                      <a:pPr marL="0" marR="0" algn="ctr">
                        <a:lnSpc>
                          <a:spcPct val="115000"/>
                        </a:lnSpc>
                        <a:spcBef>
                          <a:spcPts val="0"/>
                        </a:spcBef>
                        <a:spcAft>
                          <a:spcPts val="0"/>
                        </a:spcAft>
                      </a:pPr>
                      <a:r>
                        <a:rPr lang="en-US" sz="1400">
                          <a:effectLst/>
                        </a:rPr>
                        <a:t>СНС</a:t>
                      </a:r>
                      <a:endParaRPr lang="en-US" sz="14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2.235.527</a:t>
                      </a:r>
                      <a:endParaRPr lang="en-US" sz="1400">
                        <a:effectLst/>
                        <a:latin typeface="Calibri"/>
                        <a:ea typeface="Calibri"/>
                        <a:cs typeface="Times New Roman"/>
                      </a:endParaRPr>
                    </a:p>
                  </a:txBody>
                  <a:tcPr marL="68580" marR="68580" marT="0" marB="0" anchor="ctr"/>
                </a:tc>
              </a:tr>
              <a:tr h="190555">
                <a:tc>
                  <a:txBody>
                    <a:bodyPr/>
                    <a:lstStyle/>
                    <a:p>
                      <a:pPr marL="0" marR="0" algn="ctr">
                        <a:lnSpc>
                          <a:spcPct val="115000"/>
                        </a:lnSpc>
                        <a:spcBef>
                          <a:spcPts val="0"/>
                        </a:spcBef>
                        <a:spcAft>
                          <a:spcPts val="0"/>
                        </a:spcAft>
                      </a:pPr>
                      <a:r>
                        <a:rPr lang="en-US" sz="1400">
                          <a:effectLst/>
                        </a:rPr>
                        <a:t>ДСС</a:t>
                      </a:r>
                      <a:endParaRPr lang="en-US" sz="14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-1.785.462</a:t>
                      </a:r>
                      <a:endParaRPr lang="en-US" sz="1400">
                        <a:effectLst/>
                        <a:latin typeface="Calibri"/>
                        <a:ea typeface="Calibri"/>
                        <a:cs typeface="Times New Roman"/>
                      </a:endParaRPr>
                    </a:p>
                  </a:txBody>
                  <a:tcPr marL="68580" marR="68580" marT="0" marB="0" anchor="ctr"/>
                </a:tc>
              </a:tr>
              <a:tr h="190555">
                <a:tc>
                  <a:txBody>
                    <a:bodyPr/>
                    <a:lstStyle/>
                    <a:p>
                      <a:pPr marL="0" marR="0" algn="ctr">
                        <a:lnSpc>
                          <a:spcPct val="115000"/>
                        </a:lnSpc>
                        <a:spcBef>
                          <a:spcPts val="0"/>
                        </a:spcBef>
                        <a:spcAft>
                          <a:spcPts val="0"/>
                        </a:spcAft>
                      </a:pPr>
                      <a:r>
                        <a:rPr lang="en-US" sz="1400">
                          <a:effectLst/>
                        </a:rPr>
                        <a:t>СПС</a:t>
                      </a:r>
                      <a:endParaRPr lang="en-US" sz="14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-63.030.952</a:t>
                      </a:r>
                      <a:endParaRPr lang="en-US" sz="1400">
                        <a:effectLst/>
                        <a:latin typeface="Calibri"/>
                        <a:ea typeface="Calibri"/>
                        <a:cs typeface="Times New Roman"/>
                      </a:endParaRPr>
                    </a:p>
                  </a:txBody>
                  <a:tcPr marL="68580" marR="68580" marT="0" marB="0" anchor="ctr"/>
                </a:tc>
              </a:tr>
              <a:tr h="190555">
                <a:tc>
                  <a:txBody>
                    <a:bodyPr/>
                    <a:lstStyle/>
                    <a:p>
                      <a:pPr marL="0" marR="0" algn="ctr">
                        <a:lnSpc>
                          <a:spcPct val="115000"/>
                        </a:lnSpc>
                        <a:spcBef>
                          <a:spcPts val="0"/>
                        </a:spcBef>
                        <a:spcAft>
                          <a:spcPts val="0"/>
                        </a:spcAft>
                      </a:pPr>
                      <a:r>
                        <a:rPr lang="en-US" sz="1400">
                          <a:effectLst/>
                        </a:rPr>
                        <a:t>Г 17 Плус</a:t>
                      </a:r>
                      <a:endParaRPr lang="en-US" sz="14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37.902.212</a:t>
                      </a:r>
                      <a:endParaRPr lang="en-US" sz="1400">
                        <a:effectLst/>
                        <a:latin typeface="Calibri"/>
                        <a:ea typeface="Calibri"/>
                        <a:cs typeface="Times New Roman"/>
                      </a:endParaRPr>
                    </a:p>
                  </a:txBody>
                  <a:tcPr marL="68580" marR="68580" marT="0" marB="0" anchor="ctr"/>
                </a:tc>
              </a:tr>
              <a:tr h="190555">
                <a:tc>
                  <a:txBody>
                    <a:bodyPr/>
                    <a:lstStyle/>
                    <a:p>
                      <a:pPr marL="0" marR="0" algn="ctr">
                        <a:lnSpc>
                          <a:spcPct val="115000"/>
                        </a:lnSpc>
                        <a:spcBef>
                          <a:spcPts val="0"/>
                        </a:spcBef>
                        <a:spcAft>
                          <a:spcPts val="0"/>
                        </a:spcAft>
                      </a:pPr>
                      <a:r>
                        <a:rPr lang="en-US" sz="1400">
                          <a:effectLst/>
                        </a:rPr>
                        <a:t>СРС</a:t>
                      </a:r>
                      <a:endParaRPr lang="en-US" sz="14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52.278.839</a:t>
                      </a:r>
                      <a:endParaRPr lang="en-US" sz="1400">
                        <a:effectLst/>
                        <a:latin typeface="Calibri"/>
                        <a:ea typeface="Calibri"/>
                        <a:cs typeface="Times New Roman"/>
                      </a:endParaRPr>
                    </a:p>
                  </a:txBody>
                  <a:tcPr marL="68580" marR="68580" marT="0" marB="0" anchor="ctr"/>
                </a:tc>
              </a:tr>
              <a:tr h="190555">
                <a:tc>
                  <a:txBody>
                    <a:bodyPr/>
                    <a:lstStyle/>
                    <a:p>
                      <a:pPr marL="0" marR="0" algn="ctr">
                        <a:lnSpc>
                          <a:spcPct val="115000"/>
                        </a:lnSpc>
                        <a:spcBef>
                          <a:spcPts val="0"/>
                        </a:spcBef>
                        <a:spcAft>
                          <a:spcPts val="0"/>
                        </a:spcAft>
                      </a:pPr>
                      <a:r>
                        <a:rPr lang="en-US" sz="1400">
                          <a:effectLst/>
                        </a:rPr>
                        <a:t>ЛДП</a:t>
                      </a:r>
                      <a:endParaRPr lang="en-US" sz="14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dirty="0">
                          <a:effectLst/>
                        </a:rPr>
                        <a:t>4.625.380</a:t>
                      </a:r>
                      <a:endParaRPr lang="en-US" sz="1400" dirty="0">
                        <a:effectLst/>
                        <a:latin typeface="Calibri"/>
                        <a:ea typeface="Calibri"/>
                        <a:cs typeface="Times New Roman"/>
                      </a:endParaRPr>
                    </a:p>
                  </a:txBody>
                  <a:tcPr marL="68580" marR="68580" marT="0" marB="0" anchor="ctr"/>
                </a:tc>
              </a:tr>
              <a:tr h="190555">
                <a:tc>
                  <a:txBody>
                    <a:bodyPr/>
                    <a:lstStyle/>
                    <a:p>
                      <a:pPr marL="0" marR="0" algn="ctr">
                        <a:lnSpc>
                          <a:spcPct val="115000"/>
                        </a:lnSpc>
                        <a:spcBef>
                          <a:spcPts val="0"/>
                        </a:spcBef>
                        <a:spcAft>
                          <a:spcPts val="0"/>
                        </a:spcAft>
                      </a:pPr>
                      <a:r>
                        <a:rPr lang="en-US" sz="1400">
                          <a:effectLst/>
                        </a:rPr>
                        <a:t>ПУПС</a:t>
                      </a:r>
                      <a:endParaRPr lang="en-US" sz="14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-414.205</a:t>
                      </a:r>
                      <a:endParaRPr lang="en-US" sz="1400">
                        <a:effectLst/>
                        <a:latin typeface="Calibri"/>
                        <a:ea typeface="Calibri"/>
                        <a:cs typeface="Times New Roman"/>
                      </a:endParaRPr>
                    </a:p>
                  </a:txBody>
                  <a:tcPr marL="68580" marR="68580" marT="0" marB="0" anchor="ctr"/>
                </a:tc>
              </a:tr>
              <a:tr h="190555">
                <a:tc>
                  <a:txBody>
                    <a:bodyPr/>
                    <a:lstStyle/>
                    <a:p>
                      <a:pPr marL="0" marR="0" algn="ctr">
                        <a:lnSpc>
                          <a:spcPct val="115000"/>
                        </a:lnSpc>
                        <a:spcBef>
                          <a:spcPts val="0"/>
                        </a:spcBef>
                        <a:spcAft>
                          <a:spcPts val="0"/>
                        </a:spcAft>
                      </a:pPr>
                      <a:r>
                        <a:rPr lang="en-US" sz="1400">
                          <a:effectLst/>
                        </a:rPr>
                        <a:t>ЛСВ</a:t>
                      </a:r>
                      <a:endParaRPr lang="en-US" sz="14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-6.910.378</a:t>
                      </a:r>
                      <a:endParaRPr lang="en-US" sz="1400">
                        <a:effectLst/>
                        <a:latin typeface="Calibri"/>
                        <a:ea typeface="Calibri"/>
                        <a:cs typeface="Times New Roman"/>
                      </a:endParaRPr>
                    </a:p>
                  </a:txBody>
                  <a:tcPr marL="68580" marR="68580" marT="0" marB="0" anchor="ctr"/>
                </a:tc>
              </a:tr>
              <a:tr h="190555">
                <a:tc>
                  <a:txBody>
                    <a:bodyPr/>
                    <a:lstStyle/>
                    <a:p>
                      <a:pPr marL="0" marR="0" algn="ctr">
                        <a:lnSpc>
                          <a:spcPct val="115000"/>
                        </a:lnSpc>
                        <a:spcBef>
                          <a:spcPts val="0"/>
                        </a:spcBef>
                        <a:spcAft>
                          <a:spcPts val="0"/>
                        </a:spcAft>
                      </a:pPr>
                      <a:r>
                        <a:rPr lang="en-US" sz="1400">
                          <a:effectLst/>
                        </a:rPr>
                        <a:t>НС</a:t>
                      </a:r>
                      <a:endParaRPr lang="en-US" sz="14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-8.056.905</a:t>
                      </a:r>
                      <a:endParaRPr lang="en-US" sz="1400">
                        <a:effectLst/>
                        <a:latin typeface="Calibri"/>
                        <a:ea typeface="Calibri"/>
                        <a:cs typeface="Times New Roman"/>
                      </a:endParaRPr>
                    </a:p>
                  </a:txBody>
                  <a:tcPr marL="68580" marR="68580" marT="0" marB="0" anchor="ctr"/>
                </a:tc>
              </a:tr>
              <a:tr h="190555">
                <a:tc>
                  <a:txBody>
                    <a:bodyPr/>
                    <a:lstStyle/>
                    <a:p>
                      <a:pPr marL="0" marR="0" algn="ctr">
                        <a:lnSpc>
                          <a:spcPct val="115000"/>
                        </a:lnSpc>
                        <a:spcBef>
                          <a:spcPts val="0"/>
                        </a:spcBef>
                        <a:spcAft>
                          <a:spcPts val="0"/>
                        </a:spcAft>
                      </a:pPr>
                      <a:r>
                        <a:rPr lang="en-US" sz="1400">
                          <a:effectLst/>
                        </a:rPr>
                        <a:t>СПО</a:t>
                      </a:r>
                      <a:endParaRPr lang="en-US" sz="14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18.680</a:t>
                      </a:r>
                      <a:endParaRPr lang="en-US" sz="1400">
                        <a:effectLst/>
                        <a:latin typeface="Calibri"/>
                        <a:ea typeface="Calibri"/>
                        <a:cs typeface="Times New Roman"/>
                      </a:endParaRPr>
                    </a:p>
                  </a:txBody>
                  <a:tcPr marL="68580" marR="68580" marT="0" marB="0" anchor="ctr"/>
                </a:tc>
              </a:tr>
              <a:tr h="190555">
                <a:tc>
                  <a:txBody>
                    <a:bodyPr/>
                    <a:lstStyle/>
                    <a:p>
                      <a:pPr marL="0" marR="0" algn="ctr">
                        <a:lnSpc>
                          <a:spcPct val="115000"/>
                        </a:lnSpc>
                        <a:spcBef>
                          <a:spcPts val="0"/>
                        </a:spcBef>
                        <a:spcAft>
                          <a:spcPts val="0"/>
                        </a:spcAft>
                      </a:pPr>
                      <a:r>
                        <a:rPr lang="en-US" sz="1400">
                          <a:effectLst/>
                        </a:rPr>
                        <a:t>СДПС</a:t>
                      </a:r>
                      <a:endParaRPr lang="en-US" sz="14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-1.606.604</a:t>
                      </a:r>
                      <a:endParaRPr lang="en-US" sz="1400">
                        <a:effectLst/>
                        <a:latin typeface="Calibri"/>
                        <a:ea typeface="Calibri"/>
                        <a:cs typeface="Times New Roman"/>
                      </a:endParaRPr>
                    </a:p>
                  </a:txBody>
                  <a:tcPr marL="68580" marR="68580" marT="0" marB="0" anchor="ctr"/>
                </a:tc>
              </a:tr>
              <a:tr h="190555">
                <a:tc>
                  <a:txBody>
                    <a:bodyPr/>
                    <a:lstStyle/>
                    <a:p>
                      <a:pPr marL="0" marR="0" algn="ctr">
                        <a:lnSpc>
                          <a:spcPct val="115000"/>
                        </a:lnSpc>
                        <a:spcBef>
                          <a:spcPts val="0"/>
                        </a:spcBef>
                        <a:spcAft>
                          <a:spcPts val="0"/>
                        </a:spcAft>
                      </a:pPr>
                      <a:r>
                        <a:rPr lang="en-US" sz="1400">
                          <a:effectLst/>
                        </a:rPr>
                        <a:t>ЈС</a:t>
                      </a:r>
                      <a:endParaRPr lang="en-US" sz="14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-5.031.067</a:t>
                      </a:r>
                      <a:endParaRPr lang="en-US" sz="1400">
                        <a:effectLst/>
                        <a:latin typeface="Calibri"/>
                        <a:ea typeface="Calibri"/>
                        <a:cs typeface="Times New Roman"/>
                      </a:endParaRPr>
                    </a:p>
                  </a:txBody>
                  <a:tcPr marL="68580" marR="68580" marT="0" marB="0" anchor="ctr"/>
                </a:tc>
              </a:tr>
              <a:tr h="190555">
                <a:tc>
                  <a:txBody>
                    <a:bodyPr/>
                    <a:lstStyle/>
                    <a:p>
                      <a:pPr marL="0" marR="0" algn="ctr">
                        <a:lnSpc>
                          <a:spcPct val="115000"/>
                        </a:lnSpc>
                        <a:spcBef>
                          <a:spcPts val="0"/>
                        </a:spcBef>
                        <a:spcAft>
                          <a:spcPts val="0"/>
                        </a:spcAft>
                      </a:pPr>
                      <a:r>
                        <a:rPr lang="en-US" sz="1400">
                          <a:effectLst/>
                        </a:rPr>
                        <a:t>СВМ</a:t>
                      </a:r>
                      <a:endParaRPr lang="en-US" sz="14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158.143</a:t>
                      </a:r>
                      <a:endParaRPr lang="en-US" sz="1400">
                        <a:effectLst/>
                        <a:latin typeface="Calibri"/>
                        <a:ea typeface="Calibri"/>
                        <a:cs typeface="Times New Roman"/>
                      </a:endParaRPr>
                    </a:p>
                  </a:txBody>
                  <a:tcPr marL="68580" marR="68580" marT="0" marB="0" anchor="ctr"/>
                </a:tc>
              </a:tr>
              <a:tr h="190555">
                <a:tc>
                  <a:txBody>
                    <a:bodyPr/>
                    <a:lstStyle/>
                    <a:p>
                      <a:pPr marL="0" marR="0" algn="ctr">
                        <a:lnSpc>
                          <a:spcPct val="115000"/>
                        </a:lnSpc>
                        <a:spcBef>
                          <a:spcPts val="0"/>
                        </a:spcBef>
                        <a:spcAft>
                          <a:spcPts val="0"/>
                        </a:spcAft>
                      </a:pPr>
                      <a:r>
                        <a:rPr lang="en-US" sz="1400">
                          <a:effectLst/>
                        </a:rPr>
                        <a:t>СДУ</a:t>
                      </a:r>
                      <a:endParaRPr lang="en-US" sz="14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-11.166.119</a:t>
                      </a:r>
                      <a:endParaRPr lang="en-US" sz="1400">
                        <a:effectLst/>
                        <a:latin typeface="Calibri"/>
                        <a:ea typeface="Calibri"/>
                        <a:cs typeface="Times New Roman"/>
                      </a:endParaRPr>
                    </a:p>
                  </a:txBody>
                  <a:tcPr marL="68580" marR="68580" marT="0" marB="0" anchor="ctr"/>
                </a:tc>
              </a:tr>
              <a:tr h="190555">
                <a:tc>
                  <a:txBody>
                    <a:bodyPr/>
                    <a:lstStyle/>
                    <a:p>
                      <a:pPr marL="0" marR="0" algn="ctr">
                        <a:lnSpc>
                          <a:spcPct val="115000"/>
                        </a:lnSpc>
                        <a:spcBef>
                          <a:spcPts val="0"/>
                        </a:spcBef>
                        <a:spcAft>
                          <a:spcPts val="0"/>
                        </a:spcAft>
                      </a:pPr>
                      <a:r>
                        <a:rPr lang="en-US" sz="1400">
                          <a:effectLst/>
                        </a:rPr>
                        <a:t>ПСС</a:t>
                      </a:r>
                      <a:endParaRPr lang="en-US" sz="140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400">
                          <a:effectLst/>
                        </a:rPr>
                        <a:t>446.497</a:t>
                      </a:r>
                      <a:endParaRPr lang="en-US" sz="1400">
                        <a:effectLst/>
                        <a:latin typeface="Calibri"/>
                        <a:ea typeface="Calibri"/>
                        <a:cs typeface="Times New Roman"/>
                      </a:endParaRPr>
                    </a:p>
                  </a:txBody>
                  <a:tcPr marL="68580" marR="68580" marT="0" marB="0" anchor="ctr"/>
                </a:tc>
              </a:tr>
              <a:tr h="190555">
                <a:tc>
                  <a:txBody>
                    <a:bodyPr/>
                    <a:lstStyle/>
                    <a:p>
                      <a:pPr marL="0" marR="0">
                        <a:lnSpc>
                          <a:spcPct val="115000"/>
                        </a:lnSpc>
                        <a:spcBef>
                          <a:spcPts val="0"/>
                        </a:spcBef>
                        <a:spcAft>
                          <a:spcPts val="0"/>
                        </a:spcAft>
                      </a:pPr>
                      <a:r>
                        <a:rPr lang="en-US" sz="1400">
                          <a:effectLst/>
                        </a:rPr>
                        <a:t>Тотал</a:t>
                      </a:r>
                      <a:endParaRPr lang="en-US" sz="1400">
                        <a:effectLst/>
                        <a:latin typeface="Calibri"/>
                        <a:ea typeface="Calibri"/>
                        <a:cs typeface="Times New Roman"/>
                      </a:endParaRPr>
                    </a:p>
                  </a:txBody>
                  <a:tcPr marL="68580" marR="68580" marT="0" marB="0" anchor="b"/>
                </a:tc>
                <a:tc>
                  <a:txBody>
                    <a:bodyPr/>
                    <a:lstStyle/>
                    <a:p>
                      <a:pPr marL="0" marR="0" algn="r">
                        <a:lnSpc>
                          <a:spcPct val="115000"/>
                        </a:lnSpc>
                        <a:spcBef>
                          <a:spcPts val="0"/>
                        </a:spcBef>
                        <a:spcAft>
                          <a:spcPts val="0"/>
                        </a:spcAft>
                      </a:pPr>
                      <a:r>
                        <a:rPr lang="en-US" sz="1400" dirty="0">
                          <a:effectLst/>
                        </a:rPr>
                        <a:t>359.295</a:t>
                      </a:r>
                      <a:endParaRPr lang="en-US" sz="1400" dirty="0">
                        <a:effectLst/>
                        <a:latin typeface="Calibri"/>
                        <a:ea typeface="Calibri"/>
                        <a:cs typeface="Times New Roman"/>
                      </a:endParaRPr>
                    </a:p>
                  </a:txBody>
                  <a:tcPr marL="68580" marR="68580" marT="0" marB="0" anchor="b"/>
                </a:tc>
              </a:tr>
            </a:tbl>
          </a:graphicData>
        </a:graphic>
      </p:graphicFrame>
    </p:spTree>
    <p:extLst>
      <p:ext uri="{BB962C8B-B14F-4D97-AF65-F5344CB8AC3E}">
        <p14:creationId xmlns:p14="http://schemas.microsoft.com/office/powerpoint/2010/main" val="3124253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Однос прихода и расхода</a:t>
            </a:r>
            <a:endParaRPr lang="en-US" dirty="0"/>
          </a:p>
        </p:txBody>
      </p:sp>
      <p:sp>
        <p:nvSpPr>
          <p:cNvPr id="3" name="Content Placeholder 2"/>
          <p:cNvSpPr>
            <a:spLocks noGrp="1"/>
          </p:cNvSpPr>
          <p:nvPr>
            <p:ph idx="1"/>
          </p:nvPr>
        </p:nvSpPr>
        <p:spPr/>
        <p:txBody>
          <a:bodyPr>
            <a:normAutofit fontScale="85000" lnSpcReduction="10000"/>
          </a:bodyPr>
          <a:lstStyle/>
          <a:p>
            <a:r>
              <a:rPr lang="sr-Cyrl-RS" dirty="0"/>
              <a:t>Код већине од 18 посматраних политичких странака </a:t>
            </a:r>
            <a:r>
              <a:rPr lang="sr-Cyrl-RS" dirty="0" smtClean="0"/>
              <a:t>стање </a:t>
            </a:r>
            <a:r>
              <a:rPr lang="sr-Cyrl-RS" dirty="0"/>
              <a:t>прихода и расхода је приказано као уравнотежено. </a:t>
            </a:r>
            <a:r>
              <a:rPr lang="sr-Cyrl-RS" dirty="0" smtClean="0"/>
              <a:t>Изузеци:  </a:t>
            </a:r>
            <a:r>
              <a:rPr lang="sr-Cyrl-RS" b="1" dirty="0" smtClean="0"/>
              <a:t>СРС </a:t>
            </a:r>
            <a:r>
              <a:rPr lang="sr-Cyrl-RS" b="1" dirty="0"/>
              <a:t>(са исказаних 52 милиона плуса), Г17Плус (са позитивних 37,9 милиона динара), као и СПС са исказаним минусом од 63 милиона </a:t>
            </a:r>
            <a:r>
              <a:rPr lang="sr-Cyrl-RS" b="1" dirty="0" smtClean="0"/>
              <a:t>динара</a:t>
            </a:r>
          </a:p>
          <a:p>
            <a:r>
              <a:rPr lang="sr-Cyrl-RS" dirty="0" smtClean="0"/>
              <a:t>значајнији </a:t>
            </a:r>
            <a:r>
              <a:rPr lang="sr-Cyrl-RS" dirty="0"/>
              <a:t>позитиван </a:t>
            </a:r>
            <a:r>
              <a:rPr lang="sr-Cyrl-RS" dirty="0" smtClean="0"/>
              <a:t>биланс: </a:t>
            </a:r>
            <a:r>
              <a:rPr lang="sr-Cyrl-RS" dirty="0"/>
              <a:t>ЛДП (4,6 милиона) и СНС (2,2 милиона динара</a:t>
            </a:r>
            <a:r>
              <a:rPr lang="sr-Cyrl-RS" dirty="0" smtClean="0"/>
              <a:t>)</a:t>
            </a:r>
          </a:p>
          <a:p>
            <a:r>
              <a:rPr lang="sr-Cyrl-RS" dirty="0" smtClean="0"/>
              <a:t>значајнији </a:t>
            </a:r>
            <a:r>
              <a:rPr lang="sr-Cyrl-RS" dirty="0"/>
              <a:t>мањак средстава има неколико: СДУ (-11,1 милион), НС (-8 милиона), ЛСВ (-6,9 милиона), ЈС (-5 милиона) и ДСС (-1,7 милиона).</a:t>
            </a:r>
            <a:endParaRPr lang="en-US" dirty="0"/>
          </a:p>
        </p:txBody>
      </p:sp>
    </p:spTree>
    <p:extLst>
      <p:ext uri="{BB962C8B-B14F-4D97-AF65-F5344CB8AC3E}">
        <p14:creationId xmlns:p14="http://schemas.microsoft.com/office/powerpoint/2010/main" val="4043773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Табела: стање финансија на крају 2011. у извештајима странака</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25973279"/>
              </p:ext>
            </p:extLst>
          </p:nvPr>
        </p:nvGraphicFramePr>
        <p:xfrm>
          <a:off x="685800" y="1676398"/>
          <a:ext cx="8077200" cy="4191007"/>
        </p:xfrm>
        <a:graphic>
          <a:graphicData uri="http://schemas.openxmlformats.org/drawingml/2006/table">
            <a:tbl>
              <a:tblPr firstRow="1" firstCol="1" bandRow="1">
                <a:tableStyleId>{5C22544A-7EE6-4342-B048-85BDC9FD1C3A}</a:tableStyleId>
              </a:tblPr>
              <a:tblGrid>
                <a:gridCol w="3384229"/>
                <a:gridCol w="4692971"/>
              </a:tblGrid>
              <a:tr h="489291">
                <a:tc>
                  <a:txBody>
                    <a:bodyPr/>
                    <a:lstStyle/>
                    <a:p>
                      <a:pPr marL="0" marR="0">
                        <a:spcBef>
                          <a:spcPts val="0"/>
                        </a:spcBef>
                        <a:spcAft>
                          <a:spcPts val="0"/>
                        </a:spcAft>
                      </a:pPr>
                      <a:r>
                        <a:rPr lang="en-US" sz="1200">
                          <a:effectLst/>
                        </a:rPr>
                        <a:t>Странка</a:t>
                      </a:r>
                      <a:endParaRPr lang="en-US" sz="1200">
                        <a:effectLst/>
                        <a:latin typeface="Times New Roman"/>
                        <a:ea typeface="Times New Roman"/>
                      </a:endParaRPr>
                    </a:p>
                  </a:txBody>
                  <a:tcPr marL="68580" marR="68580" marT="0" marB="0" anchor="b"/>
                </a:tc>
                <a:tc>
                  <a:txBody>
                    <a:bodyPr/>
                    <a:lstStyle/>
                    <a:p>
                      <a:pPr marL="0" marR="0" algn="ctr">
                        <a:spcBef>
                          <a:spcPts val="0"/>
                        </a:spcBef>
                        <a:spcAft>
                          <a:spcPts val="0"/>
                        </a:spcAft>
                      </a:pPr>
                      <a:r>
                        <a:rPr lang="en-US" sz="1200">
                          <a:effectLst/>
                        </a:rPr>
                        <a:t>Стање на крају 2011.</a:t>
                      </a:r>
                      <a:endParaRPr lang="en-US" sz="1200">
                        <a:effectLst/>
                        <a:latin typeface="Times New Roman"/>
                        <a:ea typeface="Times New Roman"/>
                      </a:endParaRPr>
                    </a:p>
                  </a:txBody>
                  <a:tcPr marL="68580" marR="68580" marT="0" marB="0" anchor="ctr"/>
                </a:tc>
              </a:tr>
              <a:tr h="217748">
                <a:tc>
                  <a:txBody>
                    <a:bodyPr/>
                    <a:lstStyle/>
                    <a:p>
                      <a:pPr marL="0" marR="0" algn="ctr">
                        <a:spcBef>
                          <a:spcPts val="0"/>
                        </a:spcBef>
                        <a:spcAft>
                          <a:spcPts val="0"/>
                        </a:spcAft>
                      </a:pPr>
                      <a:r>
                        <a:rPr lang="en-US" sz="1200" dirty="0">
                          <a:effectLst/>
                        </a:rPr>
                        <a:t>ДС </a:t>
                      </a:r>
                      <a:endParaRPr lang="en-US" sz="1200" dirty="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a:effectLst/>
                        </a:rPr>
                        <a:t>695.709</a:t>
                      </a:r>
                      <a:endParaRPr lang="en-US" sz="1200">
                        <a:effectLst/>
                        <a:latin typeface="Times New Roman"/>
                        <a:ea typeface="Times New Roman"/>
                      </a:endParaRPr>
                    </a:p>
                  </a:txBody>
                  <a:tcPr marL="68580" marR="68580" marT="0" marB="0" anchor="ctr"/>
                </a:tc>
              </a:tr>
              <a:tr h="217748">
                <a:tc>
                  <a:txBody>
                    <a:bodyPr/>
                    <a:lstStyle/>
                    <a:p>
                      <a:pPr marL="0" marR="0" algn="ctr">
                        <a:spcBef>
                          <a:spcPts val="0"/>
                        </a:spcBef>
                        <a:spcAft>
                          <a:spcPts val="0"/>
                        </a:spcAft>
                      </a:pPr>
                      <a:r>
                        <a:rPr lang="en-US" sz="1200">
                          <a:effectLst/>
                        </a:rPr>
                        <a:t>СНС</a:t>
                      </a:r>
                      <a:endParaRPr lang="en-US" sz="12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a:effectLst/>
                        </a:rPr>
                        <a:t>2.235.527</a:t>
                      </a:r>
                      <a:endParaRPr lang="en-US" sz="1200">
                        <a:effectLst/>
                        <a:latin typeface="Times New Roman"/>
                        <a:ea typeface="Times New Roman"/>
                      </a:endParaRPr>
                    </a:p>
                  </a:txBody>
                  <a:tcPr marL="68580" marR="68580" marT="0" marB="0" anchor="ctr"/>
                </a:tc>
              </a:tr>
              <a:tr h="217748">
                <a:tc>
                  <a:txBody>
                    <a:bodyPr/>
                    <a:lstStyle/>
                    <a:p>
                      <a:pPr marL="0" marR="0" algn="ctr">
                        <a:spcBef>
                          <a:spcPts val="0"/>
                        </a:spcBef>
                        <a:spcAft>
                          <a:spcPts val="0"/>
                        </a:spcAft>
                      </a:pPr>
                      <a:r>
                        <a:rPr lang="en-US" sz="1200">
                          <a:effectLst/>
                        </a:rPr>
                        <a:t>ДСС</a:t>
                      </a:r>
                      <a:endParaRPr lang="en-US" sz="12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a:effectLst/>
                        </a:rPr>
                        <a:t>-1.785.462</a:t>
                      </a:r>
                      <a:endParaRPr lang="en-US" sz="1200">
                        <a:effectLst/>
                        <a:latin typeface="Times New Roman"/>
                        <a:ea typeface="Times New Roman"/>
                      </a:endParaRPr>
                    </a:p>
                  </a:txBody>
                  <a:tcPr marL="68580" marR="68580" marT="0" marB="0" anchor="ctr"/>
                </a:tc>
              </a:tr>
              <a:tr h="217748">
                <a:tc>
                  <a:txBody>
                    <a:bodyPr/>
                    <a:lstStyle/>
                    <a:p>
                      <a:pPr marL="0" marR="0" algn="ctr">
                        <a:spcBef>
                          <a:spcPts val="0"/>
                        </a:spcBef>
                        <a:spcAft>
                          <a:spcPts val="0"/>
                        </a:spcAft>
                      </a:pPr>
                      <a:r>
                        <a:rPr lang="en-US" sz="1200">
                          <a:effectLst/>
                        </a:rPr>
                        <a:t>СПС</a:t>
                      </a:r>
                      <a:endParaRPr lang="en-US" sz="12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a:effectLst/>
                        </a:rPr>
                        <a:t>-63.030.952</a:t>
                      </a:r>
                      <a:endParaRPr lang="en-US" sz="1200">
                        <a:effectLst/>
                        <a:latin typeface="Times New Roman"/>
                        <a:ea typeface="Times New Roman"/>
                      </a:endParaRPr>
                    </a:p>
                  </a:txBody>
                  <a:tcPr marL="68580" marR="68580" marT="0" marB="0" anchor="ctr"/>
                </a:tc>
              </a:tr>
              <a:tr h="217748">
                <a:tc>
                  <a:txBody>
                    <a:bodyPr/>
                    <a:lstStyle/>
                    <a:p>
                      <a:pPr marL="0" marR="0" algn="ctr">
                        <a:spcBef>
                          <a:spcPts val="0"/>
                        </a:spcBef>
                        <a:spcAft>
                          <a:spcPts val="0"/>
                        </a:spcAft>
                      </a:pPr>
                      <a:r>
                        <a:rPr lang="en-US" sz="1200">
                          <a:effectLst/>
                        </a:rPr>
                        <a:t>Г 17 Плус</a:t>
                      </a:r>
                      <a:endParaRPr lang="en-US" sz="12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a:effectLst/>
                        </a:rPr>
                        <a:t>37.902.212</a:t>
                      </a:r>
                      <a:endParaRPr lang="en-US" sz="1200">
                        <a:effectLst/>
                        <a:latin typeface="Times New Roman"/>
                        <a:ea typeface="Times New Roman"/>
                      </a:endParaRPr>
                    </a:p>
                  </a:txBody>
                  <a:tcPr marL="68580" marR="68580" marT="0" marB="0" anchor="ctr"/>
                </a:tc>
              </a:tr>
              <a:tr h="217748">
                <a:tc>
                  <a:txBody>
                    <a:bodyPr/>
                    <a:lstStyle/>
                    <a:p>
                      <a:pPr marL="0" marR="0" algn="ctr">
                        <a:spcBef>
                          <a:spcPts val="0"/>
                        </a:spcBef>
                        <a:spcAft>
                          <a:spcPts val="0"/>
                        </a:spcAft>
                      </a:pPr>
                      <a:r>
                        <a:rPr lang="en-US" sz="1200">
                          <a:effectLst/>
                        </a:rPr>
                        <a:t>СРС</a:t>
                      </a:r>
                      <a:endParaRPr lang="en-US" sz="12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a:effectLst/>
                        </a:rPr>
                        <a:t>52.278.839</a:t>
                      </a:r>
                      <a:endParaRPr lang="en-US" sz="1200">
                        <a:effectLst/>
                        <a:latin typeface="Times New Roman"/>
                        <a:ea typeface="Times New Roman"/>
                      </a:endParaRPr>
                    </a:p>
                  </a:txBody>
                  <a:tcPr marL="68580" marR="68580" marT="0" marB="0" anchor="ctr"/>
                </a:tc>
              </a:tr>
              <a:tr h="217748">
                <a:tc>
                  <a:txBody>
                    <a:bodyPr/>
                    <a:lstStyle/>
                    <a:p>
                      <a:pPr marL="0" marR="0" algn="ctr">
                        <a:spcBef>
                          <a:spcPts val="0"/>
                        </a:spcBef>
                        <a:spcAft>
                          <a:spcPts val="0"/>
                        </a:spcAft>
                      </a:pPr>
                      <a:r>
                        <a:rPr lang="en-US" sz="1200">
                          <a:effectLst/>
                        </a:rPr>
                        <a:t>ЛДП</a:t>
                      </a:r>
                      <a:endParaRPr lang="en-US" sz="12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a:effectLst/>
                        </a:rPr>
                        <a:t>4.625.380</a:t>
                      </a:r>
                      <a:endParaRPr lang="en-US" sz="1200">
                        <a:effectLst/>
                        <a:latin typeface="Times New Roman"/>
                        <a:ea typeface="Times New Roman"/>
                      </a:endParaRPr>
                    </a:p>
                  </a:txBody>
                  <a:tcPr marL="68580" marR="68580" marT="0" marB="0" anchor="ctr"/>
                </a:tc>
              </a:tr>
              <a:tr h="217748">
                <a:tc>
                  <a:txBody>
                    <a:bodyPr/>
                    <a:lstStyle/>
                    <a:p>
                      <a:pPr marL="0" marR="0" algn="ctr">
                        <a:spcBef>
                          <a:spcPts val="0"/>
                        </a:spcBef>
                        <a:spcAft>
                          <a:spcPts val="0"/>
                        </a:spcAft>
                      </a:pPr>
                      <a:r>
                        <a:rPr lang="en-US" sz="1200">
                          <a:effectLst/>
                        </a:rPr>
                        <a:t>ПУПС</a:t>
                      </a:r>
                      <a:endParaRPr lang="en-US" sz="12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a:effectLst/>
                        </a:rPr>
                        <a:t>-414.205</a:t>
                      </a:r>
                      <a:endParaRPr lang="en-US" sz="1200">
                        <a:effectLst/>
                        <a:latin typeface="Times New Roman"/>
                        <a:ea typeface="Times New Roman"/>
                      </a:endParaRPr>
                    </a:p>
                  </a:txBody>
                  <a:tcPr marL="68580" marR="68580" marT="0" marB="0" anchor="ctr"/>
                </a:tc>
              </a:tr>
              <a:tr h="217748">
                <a:tc>
                  <a:txBody>
                    <a:bodyPr/>
                    <a:lstStyle/>
                    <a:p>
                      <a:pPr marL="0" marR="0" algn="ctr">
                        <a:spcBef>
                          <a:spcPts val="0"/>
                        </a:spcBef>
                        <a:spcAft>
                          <a:spcPts val="0"/>
                        </a:spcAft>
                      </a:pPr>
                      <a:r>
                        <a:rPr lang="en-US" sz="1200">
                          <a:effectLst/>
                        </a:rPr>
                        <a:t>ЛСВ</a:t>
                      </a:r>
                      <a:endParaRPr lang="en-US" sz="12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a:effectLst/>
                        </a:rPr>
                        <a:t>-6.910.378</a:t>
                      </a:r>
                      <a:endParaRPr lang="en-US" sz="1200">
                        <a:effectLst/>
                        <a:latin typeface="Times New Roman"/>
                        <a:ea typeface="Times New Roman"/>
                      </a:endParaRPr>
                    </a:p>
                  </a:txBody>
                  <a:tcPr marL="68580" marR="68580" marT="0" marB="0" anchor="ctr"/>
                </a:tc>
              </a:tr>
              <a:tr h="217748">
                <a:tc>
                  <a:txBody>
                    <a:bodyPr/>
                    <a:lstStyle/>
                    <a:p>
                      <a:pPr marL="0" marR="0" algn="ctr">
                        <a:spcBef>
                          <a:spcPts val="0"/>
                        </a:spcBef>
                        <a:spcAft>
                          <a:spcPts val="0"/>
                        </a:spcAft>
                      </a:pPr>
                      <a:r>
                        <a:rPr lang="en-US" sz="1200">
                          <a:effectLst/>
                        </a:rPr>
                        <a:t>НС</a:t>
                      </a:r>
                      <a:endParaRPr lang="en-US" sz="12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a:effectLst/>
                        </a:rPr>
                        <a:t>-8.056.905</a:t>
                      </a:r>
                      <a:endParaRPr lang="en-US" sz="1200">
                        <a:effectLst/>
                        <a:latin typeface="Times New Roman"/>
                        <a:ea typeface="Times New Roman"/>
                      </a:endParaRPr>
                    </a:p>
                  </a:txBody>
                  <a:tcPr marL="68580" marR="68580" marT="0" marB="0" anchor="ctr"/>
                </a:tc>
              </a:tr>
              <a:tr h="217748">
                <a:tc>
                  <a:txBody>
                    <a:bodyPr/>
                    <a:lstStyle/>
                    <a:p>
                      <a:pPr marL="0" marR="0" algn="ctr">
                        <a:spcBef>
                          <a:spcPts val="0"/>
                        </a:spcBef>
                        <a:spcAft>
                          <a:spcPts val="0"/>
                        </a:spcAft>
                      </a:pPr>
                      <a:r>
                        <a:rPr lang="en-US" sz="1200">
                          <a:effectLst/>
                        </a:rPr>
                        <a:t>СПО</a:t>
                      </a:r>
                      <a:endParaRPr lang="en-US" sz="12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a:effectLst/>
                        </a:rPr>
                        <a:t>18.680</a:t>
                      </a:r>
                      <a:endParaRPr lang="en-US" sz="1200">
                        <a:effectLst/>
                        <a:latin typeface="Times New Roman"/>
                        <a:ea typeface="Times New Roman"/>
                      </a:endParaRPr>
                    </a:p>
                  </a:txBody>
                  <a:tcPr marL="68580" marR="68580" marT="0" marB="0" anchor="ctr"/>
                </a:tc>
              </a:tr>
              <a:tr h="217748">
                <a:tc>
                  <a:txBody>
                    <a:bodyPr/>
                    <a:lstStyle/>
                    <a:p>
                      <a:pPr marL="0" marR="0" algn="ctr">
                        <a:spcBef>
                          <a:spcPts val="0"/>
                        </a:spcBef>
                        <a:spcAft>
                          <a:spcPts val="0"/>
                        </a:spcAft>
                      </a:pPr>
                      <a:r>
                        <a:rPr lang="en-US" sz="1200">
                          <a:effectLst/>
                        </a:rPr>
                        <a:t>СДПС</a:t>
                      </a:r>
                      <a:endParaRPr lang="en-US" sz="12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a:effectLst/>
                        </a:rPr>
                        <a:t>-1.606.604</a:t>
                      </a:r>
                      <a:endParaRPr lang="en-US" sz="1200">
                        <a:effectLst/>
                        <a:latin typeface="Times New Roman"/>
                        <a:ea typeface="Times New Roman"/>
                      </a:endParaRPr>
                    </a:p>
                  </a:txBody>
                  <a:tcPr marL="68580" marR="68580" marT="0" marB="0" anchor="ctr"/>
                </a:tc>
              </a:tr>
              <a:tr h="217748">
                <a:tc>
                  <a:txBody>
                    <a:bodyPr/>
                    <a:lstStyle/>
                    <a:p>
                      <a:pPr marL="0" marR="0" algn="ctr">
                        <a:spcBef>
                          <a:spcPts val="0"/>
                        </a:spcBef>
                        <a:spcAft>
                          <a:spcPts val="0"/>
                        </a:spcAft>
                      </a:pPr>
                      <a:r>
                        <a:rPr lang="en-US" sz="1200">
                          <a:effectLst/>
                        </a:rPr>
                        <a:t>ЈС</a:t>
                      </a:r>
                      <a:endParaRPr lang="en-US" sz="12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a:effectLst/>
                        </a:rPr>
                        <a:t>-5.031.067</a:t>
                      </a:r>
                      <a:endParaRPr lang="en-US" sz="1200">
                        <a:effectLst/>
                        <a:latin typeface="Times New Roman"/>
                        <a:ea typeface="Times New Roman"/>
                      </a:endParaRPr>
                    </a:p>
                  </a:txBody>
                  <a:tcPr marL="68580" marR="68580" marT="0" marB="0" anchor="ctr"/>
                </a:tc>
              </a:tr>
              <a:tr h="217748">
                <a:tc>
                  <a:txBody>
                    <a:bodyPr/>
                    <a:lstStyle/>
                    <a:p>
                      <a:pPr marL="0" marR="0" algn="ctr">
                        <a:spcBef>
                          <a:spcPts val="0"/>
                        </a:spcBef>
                        <a:spcAft>
                          <a:spcPts val="0"/>
                        </a:spcAft>
                      </a:pPr>
                      <a:r>
                        <a:rPr lang="en-US" sz="1200">
                          <a:effectLst/>
                        </a:rPr>
                        <a:t>СВМ</a:t>
                      </a:r>
                      <a:endParaRPr lang="en-US" sz="12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a:effectLst/>
                        </a:rPr>
                        <a:t>158.143</a:t>
                      </a:r>
                      <a:endParaRPr lang="en-US" sz="1200">
                        <a:effectLst/>
                        <a:latin typeface="Times New Roman"/>
                        <a:ea typeface="Times New Roman"/>
                      </a:endParaRPr>
                    </a:p>
                  </a:txBody>
                  <a:tcPr marL="68580" marR="68580" marT="0" marB="0" anchor="ctr"/>
                </a:tc>
              </a:tr>
              <a:tr h="217748">
                <a:tc>
                  <a:txBody>
                    <a:bodyPr/>
                    <a:lstStyle/>
                    <a:p>
                      <a:pPr marL="0" marR="0" algn="ctr">
                        <a:spcBef>
                          <a:spcPts val="0"/>
                        </a:spcBef>
                        <a:spcAft>
                          <a:spcPts val="0"/>
                        </a:spcAft>
                      </a:pPr>
                      <a:r>
                        <a:rPr lang="en-US" sz="1200">
                          <a:effectLst/>
                        </a:rPr>
                        <a:t>СДУ</a:t>
                      </a:r>
                      <a:endParaRPr lang="en-US" sz="12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a:effectLst/>
                        </a:rPr>
                        <a:t>-11.166.119</a:t>
                      </a:r>
                      <a:endParaRPr lang="en-US" sz="1200">
                        <a:effectLst/>
                        <a:latin typeface="Times New Roman"/>
                        <a:ea typeface="Times New Roman"/>
                      </a:endParaRPr>
                    </a:p>
                  </a:txBody>
                  <a:tcPr marL="68580" marR="68580" marT="0" marB="0" anchor="ctr"/>
                </a:tc>
              </a:tr>
              <a:tr h="217748">
                <a:tc>
                  <a:txBody>
                    <a:bodyPr/>
                    <a:lstStyle/>
                    <a:p>
                      <a:pPr marL="0" marR="0" algn="ctr">
                        <a:spcBef>
                          <a:spcPts val="0"/>
                        </a:spcBef>
                        <a:spcAft>
                          <a:spcPts val="0"/>
                        </a:spcAft>
                      </a:pPr>
                      <a:r>
                        <a:rPr lang="en-US" sz="1200">
                          <a:effectLst/>
                        </a:rPr>
                        <a:t>ПСС</a:t>
                      </a:r>
                      <a:endParaRPr lang="en-US" sz="1200">
                        <a:effectLst/>
                        <a:latin typeface="Times New Roman"/>
                        <a:ea typeface="Times New Roman"/>
                      </a:endParaRPr>
                    </a:p>
                  </a:txBody>
                  <a:tcPr marL="68580" marR="68580" marT="0" marB="0" anchor="ctr"/>
                </a:tc>
                <a:tc>
                  <a:txBody>
                    <a:bodyPr/>
                    <a:lstStyle/>
                    <a:p>
                      <a:pPr marL="0" marR="0" algn="ctr">
                        <a:spcBef>
                          <a:spcPts val="0"/>
                        </a:spcBef>
                        <a:spcAft>
                          <a:spcPts val="0"/>
                        </a:spcAft>
                      </a:pPr>
                      <a:r>
                        <a:rPr lang="en-US" sz="1200">
                          <a:effectLst/>
                        </a:rPr>
                        <a:t>446.497</a:t>
                      </a:r>
                      <a:endParaRPr lang="en-US" sz="1200">
                        <a:effectLst/>
                        <a:latin typeface="Times New Roman"/>
                        <a:ea typeface="Times New Roman"/>
                      </a:endParaRPr>
                    </a:p>
                  </a:txBody>
                  <a:tcPr marL="68580" marR="68580" marT="0" marB="0" anchor="ctr"/>
                </a:tc>
              </a:tr>
              <a:tr h="217748">
                <a:tc>
                  <a:txBody>
                    <a:bodyPr/>
                    <a:lstStyle/>
                    <a:p>
                      <a:pPr marL="0" marR="0">
                        <a:spcBef>
                          <a:spcPts val="0"/>
                        </a:spcBef>
                        <a:spcAft>
                          <a:spcPts val="0"/>
                        </a:spcAft>
                      </a:pPr>
                      <a:r>
                        <a:rPr lang="sr-Cyrl-RS" sz="1200">
                          <a:effectLst/>
                        </a:rPr>
                        <a:t>Укупно</a:t>
                      </a:r>
                      <a:endParaRPr lang="en-US" sz="1200">
                        <a:effectLst/>
                        <a:latin typeface="Times New Roman"/>
                        <a:ea typeface="Times New Roman"/>
                      </a:endParaRPr>
                    </a:p>
                  </a:txBody>
                  <a:tcPr marL="68580" marR="68580" marT="0" marB="0" anchor="b"/>
                </a:tc>
                <a:tc>
                  <a:txBody>
                    <a:bodyPr/>
                    <a:lstStyle/>
                    <a:p>
                      <a:pPr marL="0" marR="0" algn="r">
                        <a:spcBef>
                          <a:spcPts val="0"/>
                        </a:spcBef>
                        <a:spcAft>
                          <a:spcPts val="0"/>
                        </a:spcAft>
                      </a:pPr>
                      <a:r>
                        <a:rPr lang="en-US" sz="1200" dirty="0">
                          <a:effectLst/>
                        </a:rPr>
                        <a:t>359.295</a:t>
                      </a:r>
                      <a:endParaRPr lang="en-US" sz="1200" dirty="0">
                        <a:effectLst/>
                        <a:latin typeface="Times New Roman"/>
                        <a:ea typeface="Times New Roman"/>
                      </a:endParaRPr>
                    </a:p>
                  </a:txBody>
                  <a:tcPr marL="68580" marR="68580" marT="0" marB="0" anchor="b"/>
                </a:tc>
              </a:tr>
            </a:tbl>
          </a:graphicData>
        </a:graphic>
      </p:graphicFrame>
    </p:spTree>
    <p:extLst>
      <p:ext uri="{BB962C8B-B14F-4D97-AF65-F5344CB8AC3E}">
        <p14:creationId xmlns:p14="http://schemas.microsoft.com/office/powerpoint/2010/main" val="37933688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372</TotalTime>
  <Words>3041</Words>
  <Application>Microsoft Office PowerPoint</Application>
  <PresentationFormat>On-screen Show (4:3)</PresentationFormat>
  <Paragraphs>373</Paragraphs>
  <Slides>34</Slides>
  <Notes>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 Финансирање странака  током 2011. године  Подаци из финансијских извештаја странака за 2011. год.  </vt:lpstr>
      <vt:lpstr>У чему се састоји обавеза?</vt:lpstr>
      <vt:lpstr>Ко има обавезу?</vt:lpstr>
      <vt:lpstr>Ко је испунио обавезу пријављивања?</vt:lpstr>
      <vt:lpstr>Ко је испунио обавезу објављивања у Службеном Гласнику (подаци до 7. маја)?</vt:lpstr>
      <vt:lpstr>Ко није испунио обавезу објављивања на страначком сајту?</vt:lpstr>
      <vt:lpstr>Однос прихода и расхода</vt:lpstr>
      <vt:lpstr>Однос прихода и расхода</vt:lpstr>
      <vt:lpstr>Табела: стање финансија на крају 2011. у извештајима странака</vt:lpstr>
      <vt:lpstr>Средства која су могла да се користе за кампању у 2012.</vt:lpstr>
      <vt:lpstr>Структура прихода у извештајима странака за 2011.</vt:lpstr>
      <vt:lpstr>Структура прихода у годишњим извештајима странака</vt:lpstr>
      <vt:lpstr>Структура прихода - чланарине</vt:lpstr>
      <vt:lpstr>Структура прихода - прилози</vt:lpstr>
      <vt:lpstr>Прилози правних лица</vt:lpstr>
      <vt:lpstr>Приход од имовине</vt:lpstr>
      <vt:lpstr>Упоредни приказ укупних прихода и расхода странака у 2011. </vt:lpstr>
      <vt:lpstr>Однос буџетских прихода и укупних трошкова</vt:lpstr>
      <vt:lpstr>Буџетски и други приходи странака у 2011. години</vt:lpstr>
      <vt:lpstr>Однос прихода из буџета и укупних рахода странака у 2011.  </vt:lpstr>
      <vt:lpstr>Последице повећања буџетских давања</vt:lpstr>
      <vt:lpstr>Последице повећаних буџетских издвајања</vt:lpstr>
      <vt:lpstr>Закључак у вези са буџетским издвајањима</vt:lpstr>
      <vt:lpstr>Структура расхода укупно</vt:lpstr>
      <vt:lpstr>Структура расхода по странкама</vt:lpstr>
      <vt:lpstr>Трошкови у извештајима</vt:lpstr>
      <vt:lpstr>О појединим врстама трошкова</vt:lpstr>
      <vt:lpstr>Режијски и текући трошкови</vt:lpstr>
      <vt:lpstr>Зараде запослених</vt:lpstr>
      <vt:lpstr>Обавезни расходи из јавних извора</vt:lpstr>
      <vt:lpstr>Трошкови јавних догађаја</vt:lpstr>
      <vt:lpstr>Рекламни материјал и публикације</vt:lpstr>
      <vt:lpstr>Поређење са извештајима из ранијих година</vt:lpstr>
      <vt:lpstr>О пројекту</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Финансирање странака  током 2011. године</dc:title>
  <dc:creator>Bojana</dc:creator>
  <cp:lastModifiedBy>TS</cp:lastModifiedBy>
  <cp:revision>18</cp:revision>
  <dcterms:created xsi:type="dcterms:W3CDTF">2012-06-10T19:12:15Z</dcterms:created>
  <dcterms:modified xsi:type="dcterms:W3CDTF">2012-06-12T06:30:28Z</dcterms:modified>
</cp:coreProperties>
</file>